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57" r:id="rId4"/>
    <p:sldId id="267" r:id="rId5"/>
    <p:sldId id="274" r:id="rId6"/>
    <p:sldId id="265" r:id="rId7"/>
    <p:sldId id="266" r:id="rId8"/>
    <p:sldId id="258" r:id="rId9"/>
    <p:sldId id="259" r:id="rId10"/>
    <p:sldId id="273" r:id="rId11"/>
    <p:sldId id="271" r:id="rId12"/>
    <p:sldId id="272" r:id="rId13"/>
    <p:sldId id="260" r:id="rId14"/>
    <p:sldId id="263" r:id="rId15"/>
    <p:sldId id="262" r:id="rId16"/>
    <p:sldId id="264" r:id="rId17"/>
    <p:sldId id="261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AC"/>
    <a:srgbClr val="00BEDE"/>
    <a:srgbClr val="8FC179"/>
    <a:srgbClr val="005D6C"/>
    <a:srgbClr val="F6BB00"/>
    <a:srgbClr val="E55600"/>
    <a:srgbClr val="813F7F"/>
    <a:srgbClr val="B6D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PT Sans" panose="020B0503020203020204" pitchFamily="34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5AC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E7-4B33-90E2-13075A4CD6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BEDE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E7-4B33-90E2-13075A4CD6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5D6C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E7-4B33-90E2-13075A4CD6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Самый важный ряд</c:v>
                </c:pt>
              </c:strCache>
            </c:strRef>
          </c:tx>
          <c:spPr>
            <a:solidFill>
              <a:srgbClr val="8FC17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E7-4B33-90E2-13075A4CD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840720"/>
        <c:axId val="335060536"/>
      </c:barChart>
      <c:catAx>
        <c:axId val="50784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5060536"/>
        <c:crosses val="autoZero"/>
        <c:auto val="1"/>
        <c:lblAlgn val="ctr"/>
        <c:lblOffset val="100"/>
        <c:noMultiLvlLbl val="0"/>
      </c:catAx>
      <c:valAx>
        <c:axId val="33506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784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A43D7-EA84-4CCD-A338-06BEB44C0FFA}" type="datetimeFigureOut">
              <a:rPr lang="ru-RU" smtClean="0"/>
              <a:t>02.07.2023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565C9-3CBD-4BD2-A84C-A7215BF01A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2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A331-96E0-D0CF-8728-3856EA6F1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38E585-2C85-BA8D-7772-BC1FBA091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9A01A-CD99-6B31-AB48-A4EBCAC2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67AB-EBC7-45EC-A1C1-4844554EBC72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5000E-5346-20C2-D17E-516FA165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7694C-437E-EE1B-480D-1D06F27A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1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AAC74-4E92-D377-533F-39EC2B60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608AEB-ABFF-2F7D-FA67-28A947B03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79BA0-742B-ED81-4061-9A256494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7349D-A53A-4C30-83FE-FA5C77D39D10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FD864-3447-35A3-43E3-ADA3F5CF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B2515-C484-37DF-147D-77CE3995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29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7C3FD8-5534-978C-D75C-B8B635139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A607E6-4E85-7B39-402B-1DEE03C99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83951-208B-9BBF-A2C3-4C4EBFD7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397F-F84D-45B8-988E-E060C42134FF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5CC9FA-EBCA-D338-1440-0043DA24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A4DB3-4079-67AD-24FA-7BFBE4FC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2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A121D-8363-3FA0-1EA8-ECF7B5AC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BEF33-2315-2F51-09C7-612DEFB4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04CBDE-8586-9FC1-F9EC-C998F657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80EA-A17A-40FE-958A-F7B98D28B754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DD4FE-D962-8ED5-A8FD-AABA7FD4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EC800-39BD-8B35-F367-6146DDD2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9346" y="309804"/>
            <a:ext cx="2743200" cy="365125"/>
          </a:xfrm>
        </p:spPr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9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95F45-CB98-8A8A-19D1-821EB15E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E893F-098B-B50A-F07F-BC09F567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74C2-B729-79BF-FA76-244F444E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A873-D7CD-4175-AD1F-D2C3D03E5FAB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4548D-DCE3-C9C1-B744-5971B5C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BF9FC-D26C-0A9A-41BA-0A27756E2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9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FC0EC-130B-9E35-0357-4DB2B0AF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BA9F1-D0C4-3789-E598-D74680A77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53F52-C69E-EDDE-271F-9744325E6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3B366C-6B3A-048E-DA8B-DC180E8A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1100-8F68-4163-AD2C-82603708B3E1}" type="datetime1">
              <a:rPr lang="ru-RU" smtClean="0"/>
              <a:t>02.07.2023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415A0-9F79-A18D-557B-7885186E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2186D0-3A65-5CDD-7AE7-03F14EF6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41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65D95-6280-ED30-A4AE-477DC873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5C700A-F5CE-245A-E862-B96B9DF6F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07DC8E-E6E3-9669-F6B4-9C33B92C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56B2B7-FC8F-5064-CC1E-EC232365E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A0BFDF-BD75-66C6-3D05-000CD7BAD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90CDDE-9454-66A4-9A2B-F02EDF03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DC80-47ED-43C0-B6E5-0089C576C1C6}" type="datetime1">
              <a:rPr lang="ru-RU" smtClean="0"/>
              <a:t>02.07.2023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62657E-CB8C-0647-A501-60AA3107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AC8873-79AC-6E3A-748B-3DCF90BE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0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5EDB6-F49D-7AEC-19A2-DD829891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791D8-57E4-8C57-E579-707C0F83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1F70F-1976-4F3D-9FEF-BED97EAC367C}" type="datetime1">
              <a:rPr lang="ru-RU" smtClean="0"/>
              <a:t>02.07.2023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23B662-2B9B-F1F1-2867-C9F0FD52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1D5564-CDEC-DE0D-CAC9-25413332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3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3908E-FE98-E899-0838-9173E7FF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1EE6-CA5C-47E0-9927-F3526B0E822C}" type="datetime1">
              <a:rPr lang="ru-RU" smtClean="0"/>
              <a:t>02.07.2023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2DB243-ADEB-D06A-1342-4290F430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1143E-164C-9311-EAF5-3902A703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5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E528F-FEEA-503A-748E-118488981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A5542-2929-20DA-0F57-6DA0E8B8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8541C9-C247-978D-C95C-98C05D7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6FE291-DC9D-3AC2-176C-FE9C4DD5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7030F-6005-49F7-BF3F-2E2A8AB97A10}" type="datetime1">
              <a:rPr lang="ru-RU" smtClean="0"/>
              <a:t>02.07.2023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F2DED9-69E2-8E80-EF80-60BB8932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9FDD1-0CF2-7C69-C8E9-16D08749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5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A3EB0-7CDE-C6D9-44B3-F81B808C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41ECAC-F72C-1644-C6A1-9DE7912CE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2CC88-AB24-95E4-FE24-14AFECACC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2A69A2-F5CE-D1DB-6F10-8ACFB3A9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76C0D-D8BD-4348-B955-A141A80D339F}" type="datetime1">
              <a:rPr lang="ru-RU" smtClean="0"/>
              <a:t>02.07.2023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1DC6A7-B364-6AA4-0B1C-1721D416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1004EC-C5E1-E1DD-88FF-99D5B0B4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4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CAF49-F09F-9409-0614-E2F20B10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2623C1-EAE7-256D-3717-7AD05B796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0D8C5-85F4-DDAD-3B62-8BB46EDE7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B6EE2-1432-4EE0-A9B7-B15B475ADD95}" type="datetime1">
              <a:rPr lang="ru-RU" smtClean="0"/>
              <a:t>02.07.2023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D87F-764A-42DD-708D-0740A792E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D919C6-3FD2-73C3-4283-01521F97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48440-3CB8-4E8F-B343-0B405A25C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&#1072;&#1074;&#1090;&#1086;&#1088;&#1072;@fbb.msu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2000">
              <a:schemeClr val="bg1">
                <a:lumMod val="85000"/>
              </a:schemeClr>
            </a:gs>
            <a:gs pos="100000">
              <a:srgbClr val="00BEDE">
                <a:alpha val="89000"/>
                <a:lumMod val="84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181" y="2042155"/>
            <a:ext cx="9143995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PT Sans Narrow" panose="020B0506020203020204" pitchFamily="34" charset="-52"/>
              </a:rPr>
              <a:t>Название презентации </a:t>
            </a:r>
            <a:br>
              <a:rPr lang="ru-RU" sz="5400" dirty="0">
                <a:latin typeface="PT Sans Narrow" panose="020B0506020203020204" pitchFamily="34" charset="-52"/>
              </a:rPr>
            </a:br>
            <a:r>
              <a:rPr lang="ru-RU" sz="5400" dirty="0">
                <a:latin typeface="PT Sans Narrow" panose="020B0506020203020204" pitchFamily="34" charset="-52"/>
              </a:rPr>
              <a:t>может быть набрано в две или три строки 54 </a:t>
            </a:r>
            <a:r>
              <a:rPr lang="en-US" sz="5400" dirty="0">
                <a:latin typeface="PT Sans Narrow" panose="020B0506020203020204" pitchFamily="34" charset="-52"/>
              </a:rPr>
              <a:t>pt</a:t>
            </a:r>
            <a:endParaRPr lang="ru-RU" sz="5400" dirty="0">
              <a:latin typeface="PT Sans Narrow" panose="020B0506020203020204" pitchFamily="34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841" y="4516443"/>
            <a:ext cx="9143995" cy="1655762"/>
          </a:xfrm>
        </p:spPr>
        <p:txBody>
          <a:bodyPr/>
          <a:lstStyle/>
          <a:p>
            <a:pPr algn="l"/>
            <a:r>
              <a:rPr lang="ru-RU" dirty="0">
                <a:latin typeface="PT Sans Narrow" panose="020B0506020203020204" pitchFamily="34" charset="-52"/>
              </a:rPr>
              <a:t>Подзаголовок если нужно еще текст</a:t>
            </a:r>
            <a:r>
              <a:rPr lang="en-US" dirty="0">
                <a:latin typeface="PT Sans Narrow" panose="020B0506020203020204" pitchFamily="34" charset="-52"/>
              </a:rPr>
              <a:t> 24 pt</a:t>
            </a:r>
            <a:endParaRPr lang="ru-RU" dirty="0">
              <a:latin typeface="PT Sans Narrow" panose="020B0506020203020204" pitchFamily="3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7FF8B-B08E-B48B-BADD-4C6304DB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797" y="701919"/>
            <a:ext cx="5266182" cy="97358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8171F9-E7B4-F0E4-BC12-CE6B7D8CADD0}"/>
              </a:ext>
            </a:extLst>
          </p:cNvPr>
          <p:cNvGrpSpPr/>
          <p:nvPr/>
        </p:nvGrpSpPr>
        <p:grpSpPr>
          <a:xfrm>
            <a:off x="8722001" y="680966"/>
            <a:ext cx="2058300" cy="919224"/>
            <a:chOff x="4854102" y="325314"/>
            <a:chExt cx="3762678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5ED6F8-DB01-B452-2E42-4532BB721B47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Москва</a:t>
              </a:r>
            </a:p>
            <a:p>
              <a:r>
                <a:rPr lang="ru-RU" sz="1400" dirty="0">
                  <a:latin typeface="PT Sans Narrow" panose="020B0506020203020204" pitchFamily="34" charset="-52"/>
                </a:rPr>
                <a:t>апрель 2023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BCA57D5-D481-FC25-5B96-806819538D4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27C9B02-A48A-B543-587E-A13DA68576EF}"/>
              </a:ext>
            </a:extLst>
          </p:cNvPr>
          <p:cNvGrpSpPr/>
          <p:nvPr/>
        </p:nvGrpSpPr>
        <p:grpSpPr>
          <a:xfrm>
            <a:off x="6815837" y="680966"/>
            <a:ext cx="1906164" cy="919224"/>
            <a:chOff x="4854102" y="325314"/>
            <a:chExt cx="2125179" cy="5070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E20089-C1D2-9EC7-F767-C9EE0E7F95F1}"/>
                </a:ext>
              </a:extLst>
            </p:cNvPr>
            <p:cNvSpPr txBox="1"/>
            <p:nvPr/>
          </p:nvSpPr>
          <p:spPr>
            <a:xfrm>
              <a:off x="4949654" y="434543"/>
              <a:ext cx="2029627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Д.б.н. академик </a:t>
              </a:r>
            </a:p>
            <a:p>
              <a:r>
                <a:rPr lang="ru-RU" sz="1400" dirty="0">
                  <a:latin typeface="PT Sans Narrow" panose="020B0506020203020204" pitchFamily="34" charset="-52"/>
                </a:rPr>
                <a:t>А.Б. </a:t>
              </a:r>
              <a:r>
                <a:rPr lang="ru-RU" sz="1400" dirty="0" err="1">
                  <a:latin typeface="PT Sans Narrow" panose="020B0506020203020204" pitchFamily="34" charset="-52"/>
                </a:rPr>
                <a:t>Александрющенко</a:t>
              </a:r>
              <a:endParaRPr lang="ru-RU" sz="1400" dirty="0">
                <a:latin typeface="PT Sans Narrow" panose="020B0506020203020204" pitchFamily="34" charset="-52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FBC6B7A-0126-CD87-D3F3-C9268727CDA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819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Как организовать списки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FAE6CF-347D-6E4C-6CE3-BF9B252EE873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E1AA73-EC10-C0C1-0DE7-207B77062C3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1B28A04-27CD-86FB-1115-0ED3CF6138D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10</a:t>
            </a:fld>
            <a:endParaRPr lang="ru-RU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19E114E-5C75-094B-F55F-9162B873C725}"/>
              </a:ext>
            </a:extLst>
          </p:cNvPr>
          <p:cNvSpPr txBox="1">
            <a:spLocks/>
          </p:cNvSpPr>
          <p:nvPr/>
        </p:nvSpPr>
        <p:spPr>
          <a:xfrm>
            <a:off x="407366" y="2730042"/>
            <a:ext cx="11465177" cy="404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PT Sans" panose="020B0503020203020204" pitchFamily="34" charset="-52"/>
                <a:cs typeface="Times New Roman" pitchFamily="18" charset="0"/>
              </a:rPr>
              <a:t>Актуализация понятийного аппарата генетических технологий, включая внесение определений, касающихся геномного редактирования;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PT Sans" panose="020B0503020203020204" pitchFamily="34" charset="-52"/>
                <a:cs typeface="Times New Roman" pitchFamily="18" charset="0"/>
              </a:rPr>
              <a:t>Реформирование концепции в направлении регулирования, ориентированного на безопасность «продукта» генетических технологий;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PT Sans" panose="020B0503020203020204" pitchFamily="34" charset="-52"/>
                <a:cs typeface="Times New Roman" pitchFamily="18" charset="0"/>
              </a:rPr>
              <a:t>Обеспечение новых подходов в сфере контроля и надзора за оборотом продуктов генетических технологий;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PT Sans" panose="020B0503020203020204" pitchFamily="34" charset="-52"/>
                <a:cs typeface="Times New Roman" pitchFamily="18" charset="0"/>
              </a:rPr>
              <a:t>Устранение фактического запрета на работы, проводимые с микроорганизмами в замкнутых системах в масштабе, превышающем лабораторные исследования;</a:t>
            </a:r>
          </a:p>
          <a:p>
            <a:pPr marL="444500" indent="-444500">
              <a:buFont typeface="Arial Narrow" panose="020B0606020202030204" pitchFamily="34" charset="0"/>
              <a:buChar char="—"/>
            </a:pPr>
            <a:r>
              <a:rPr lang="ru-RU" sz="2400" dirty="0">
                <a:latin typeface="PT Sans" panose="020B0503020203020204" pitchFamily="34" charset="-52"/>
                <a:cs typeface="Times New Roman" pitchFamily="18" charset="0"/>
              </a:rPr>
              <a:t>Вопросы получения, использования и защиты генетических данных. </a:t>
            </a:r>
          </a:p>
          <a:p>
            <a:pPr marL="285750" indent="-285750">
              <a:buFont typeface="Arial Narrow" panose="020B0606020202030204" pitchFamily="34" charset="0"/>
              <a:buChar char="—"/>
            </a:pPr>
            <a:endParaRPr lang="ru-RU" sz="2400" dirty="0">
              <a:latin typeface="PT Sans" panose="020B0503020203020204" pitchFamily="34" charset="-52"/>
              <a:cs typeface="Arial" panose="020B0604020202020204" pitchFamily="34" charset="0"/>
            </a:endParaRPr>
          </a:p>
          <a:p>
            <a:endParaRPr lang="ru-RU" sz="24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8756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3557075" y="2909389"/>
            <a:ext cx="8305931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solidFill>
                  <a:srgbClr val="0095AC"/>
                </a:solidFill>
                <a:latin typeface="PT Sans Narrow" panose="020B0506020203020204" pitchFamily="34" charset="-52"/>
              </a:rPr>
              <a:t>Иногда надо выделить ну совсем основную мысль. Делаем отдельный слайд без заголовка и даем эту мысль очень крупно.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FAE6CF-347D-6E4C-6CE3-BF9B252EE873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E1AA73-EC10-C0C1-0DE7-207B77062C3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1B28A04-27CD-86FB-1115-0ED3CF6138D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2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3557075" y="2909389"/>
            <a:ext cx="8305931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600" dirty="0">
                <a:solidFill>
                  <a:srgbClr val="0095AC"/>
                </a:solidFill>
                <a:latin typeface="PT Sans Narrow" panose="020B0506020203020204" pitchFamily="34" charset="-52"/>
              </a:rPr>
              <a:t>Тоже самое но когда это цитата. Можно уменьшить шрифт, если не влезает.</a:t>
            </a:r>
            <a:r>
              <a:rPr lang="en-US" sz="3600" dirty="0">
                <a:solidFill>
                  <a:srgbClr val="0095AC"/>
                </a:solidFill>
                <a:latin typeface="PT Sans Narrow" panose="020B0506020203020204" pitchFamily="34" charset="-52"/>
              </a:rPr>
              <a:t> </a:t>
            </a:r>
            <a:r>
              <a:rPr lang="ru-RU" sz="3600" dirty="0">
                <a:solidFill>
                  <a:srgbClr val="0095AC"/>
                </a:solidFill>
                <a:latin typeface="PT Sans Narrow" panose="020B0506020203020204" pitchFamily="34" charset="-52"/>
              </a:rPr>
              <a:t>Тоже самое, но когда это цитата. Можно уменьшить шрифт, если не влезает.</a:t>
            </a:r>
          </a:p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endParaRPr lang="ru-RU" sz="3600" dirty="0">
              <a:solidFill>
                <a:srgbClr val="0095AC"/>
              </a:solidFill>
              <a:latin typeface="PT Sans Narrow" panose="020B0506020203020204" pitchFamily="34" charset="-52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FAE6CF-347D-6E4C-6CE3-BF9B252EE873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E1AA73-EC10-C0C1-0DE7-207B77062C3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1B28A04-27CD-86FB-1115-0ED3CF6138D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FC672-05FA-7F69-F25D-3AB33DCA20FA}"/>
              </a:ext>
            </a:extLst>
          </p:cNvPr>
          <p:cNvSpPr txBox="1"/>
          <p:nvPr/>
        </p:nvSpPr>
        <p:spPr>
          <a:xfrm>
            <a:off x="2324911" y="1322962"/>
            <a:ext cx="1643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Helvetica" panose="00000500000000000000" pitchFamily="50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EAE23-DFC0-D6E4-5A04-AB79D40B3EC8}"/>
              </a:ext>
            </a:extLst>
          </p:cNvPr>
          <p:cNvSpPr txBox="1"/>
          <p:nvPr/>
        </p:nvSpPr>
        <p:spPr>
          <a:xfrm>
            <a:off x="10548026" y="4147539"/>
            <a:ext cx="1643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Helvetica" panose="00000500000000000000" pitchFamily="50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DA3EE8C4-8F13-C715-26B6-E9F4E69D3941}"/>
              </a:ext>
            </a:extLst>
          </p:cNvPr>
          <p:cNvSpPr txBox="1">
            <a:spLocks/>
          </p:cNvSpPr>
          <p:nvPr/>
        </p:nvSpPr>
        <p:spPr>
          <a:xfrm>
            <a:off x="3586259" y="5677682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PT Sans" panose="020B0503020203020204" pitchFamily="34" charset="-52"/>
              </a:rPr>
              <a:t>Автор цитаты ФИО</a:t>
            </a:r>
          </a:p>
        </p:txBody>
      </p:sp>
    </p:spTree>
    <p:extLst>
      <p:ext uri="{BB962C8B-B14F-4D97-AF65-F5344CB8AC3E}">
        <p14:creationId xmlns:p14="http://schemas.microsoft.com/office/powerpoint/2010/main" val="133801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B986C6A-E60E-05E2-A841-511C465C0EEB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E36F20-F00A-AF94-719E-92795CF126E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0630032-F6C2-11A8-38A3-D35D97222FA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PT Sans Narrow" panose="020B0506020203020204" pitchFamily="34" charset="-52"/>
                <a:sym typeface="Helvetica"/>
              </a:rPr>
              <a:t>Название графика в две или три строки. Размер меньше чем заголовок (27</a:t>
            </a:r>
            <a:r>
              <a:rPr lang="en-US" sz="2700" dirty="0">
                <a:latin typeface="PT Sans Narrow" panose="020B0506020203020204" pitchFamily="34" charset="-52"/>
                <a:sym typeface="Helvetica"/>
              </a:rPr>
              <a:t> pt)</a:t>
            </a:r>
            <a:endParaRPr lang="ru-RU" sz="2700" dirty="0">
              <a:latin typeface="PT Sans Narrow" panose="020B0506020203020204" pitchFamily="34" charset="-52"/>
              <a:sym typeface="Helvetica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2360428"/>
            <a:ext cx="5228756" cy="309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вы можете дать писание графика. 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При необходимости – график можно  расположить на всю ширину слайда (естественно с отступами как везде).  Для примера можно посмотреть следующий слайд с таблицей.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Описание можно дать под графиком. Каких-то жестких ограничений нет. Бывают совершенно разные ситуации.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32D1E35C-579C-FC17-9592-BF9DB9EB1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57591"/>
              </p:ext>
            </p:extLst>
          </p:nvPr>
        </p:nvGraphicFramePr>
        <p:xfrm>
          <a:off x="6365126" y="1336349"/>
          <a:ext cx="5543340" cy="3746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44">
            <a:extLst>
              <a:ext uri="{FF2B5EF4-FFF2-40B4-BE49-F238E27FC236}">
                <a16:creationId xmlns:a16="http://schemas.microsoft.com/office/drawing/2014/main" id="{236DF457-691C-5C84-3DB5-186CF1524445}"/>
              </a:ext>
            </a:extLst>
          </p:cNvPr>
          <p:cNvSpPr txBox="1">
            <a:spLocks/>
          </p:cNvSpPr>
          <p:nvPr/>
        </p:nvSpPr>
        <p:spPr>
          <a:xfrm>
            <a:off x="6365125" y="5248951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Для диаграмм можно использовать близкие по тону цвета от основного синего. </a:t>
            </a:r>
            <a:br>
              <a:rPr lang="ru-RU" sz="1000" dirty="0">
                <a:latin typeface="PT Sans" panose="020B0503020203020204" pitchFamily="34" charset="-52"/>
              </a:rPr>
            </a:br>
            <a:r>
              <a:rPr lang="ru-RU" sz="1000" dirty="0">
                <a:latin typeface="PT Sans" panose="020B0503020203020204" pitchFamily="34" charset="-52"/>
              </a:rPr>
              <a:t>Самые важные элементы можно выделять ярким цветом: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F94A2FC-7813-E11A-9898-E0E62965FA4A}"/>
              </a:ext>
            </a:extLst>
          </p:cNvPr>
          <p:cNvSpPr/>
          <p:nvPr/>
        </p:nvSpPr>
        <p:spPr>
          <a:xfrm>
            <a:off x="11030789" y="5078279"/>
            <a:ext cx="545399" cy="545399"/>
          </a:xfrm>
          <a:prstGeom prst="roundRect">
            <a:avLst/>
          </a:prstGeom>
          <a:solidFill>
            <a:srgbClr val="009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03FED18-B109-197D-7C67-F79C4D828824}"/>
              </a:ext>
            </a:extLst>
          </p:cNvPr>
          <p:cNvSpPr/>
          <p:nvPr/>
        </p:nvSpPr>
        <p:spPr>
          <a:xfrm>
            <a:off x="6488120" y="5805695"/>
            <a:ext cx="545399" cy="545399"/>
          </a:xfrm>
          <a:prstGeom prst="roundRect">
            <a:avLst/>
          </a:prstGeom>
          <a:solidFill>
            <a:srgbClr val="8FC1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C870B5D-A916-5975-A412-908FAB881AAC}"/>
              </a:ext>
            </a:extLst>
          </p:cNvPr>
          <p:cNvSpPr/>
          <p:nvPr/>
        </p:nvSpPr>
        <p:spPr>
          <a:xfrm>
            <a:off x="7114635" y="5805695"/>
            <a:ext cx="545399" cy="545399"/>
          </a:xfrm>
          <a:prstGeom prst="roundRect">
            <a:avLst/>
          </a:prstGeom>
          <a:solidFill>
            <a:srgbClr val="813F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09CDFA7-5FBE-6B94-AA54-F7B63BE866C3}"/>
              </a:ext>
            </a:extLst>
          </p:cNvPr>
          <p:cNvSpPr/>
          <p:nvPr/>
        </p:nvSpPr>
        <p:spPr>
          <a:xfrm>
            <a:off x="7728241" y="5805695"/>
            <a:ext cx="545399" cy="545399"/>
          </a:xfrm>
          <a:prstGeom prst="roundRect">
            <a:avLst/>
          </a:prstGeom>
          <a:solidFill>
            <a:srgbClr val="E55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0A5F0A2-BF67-52AD-A596-BFCF33C8ED4D}"/>
              </a:ext>
            </a:extLst>
          </p:cNvPr>
          <p:cNvSpPr/>
          <p:nvPr/>
        </p:nvSpPr>
        <p:spPr>
          <a:xfrm>
            <a:off x="8354756" y="5805695"/>
            <a:ext cx="545399" cy="54539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FDFFABA-D98B-455D-63FB-EB32C4BD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9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B986C6A-E60E-05E2-A841-511C465C0EEB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E36F20-F00A-AF94-719E-92795CF126E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0630032-F6C2-11A8-38A3-D35D97222FA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PT Sans Narrow" panose="020B0506020203020204" pitchFamily="34" charset="-52"/>
                <a:sym typeface="Helvetica"/>
              </a:rPr>
              <a:t>Название таблицы в две или три строки. Размер меньше, чем заголовок (27</a:t>
            </a:r>
            <a:r>
              <a:rPr lang="en-US" sz="2700" dirty="0">
                <a:latin typeface="PT Sans Narrow" panose="020B0506020203020204" pitchFamily="34" charset="-52"/>
                <a:sym typeface="Helvetica"/>
              </a:rPr>
              <a:t> pt)</a:t>
            </a:r>
            <a:endParaRPr lang="ru-RU" sz="2700" dirty="0">
              <a:latin typeface="PT Sans Narrow" panose="020B0506020203020204" pitchFamily="34" charset="-52"/>
              <a:sym typeface="Helvetica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0" y="6071190"/>
            <a:ext cx="6474815" cy="54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r>
              <a:rPr lang="ru-RU" sz="1000" dirty="0">
                <a:latin typeface="PT Sans" panose="020B0503020203020204" pitchFamily="34" charset="-52"/>
              </a:rPr>
              <a:t>. Размер шрифта в таблице определяется самостоятельно в  зависимости от данных.</a:t>
            </a:r>
          </a:p>
        </p:txBody>
      </p:sp>
      <p:graphicFrame>
        <p:nvGraphicFramePr>
          <p:cNvPr id="8" name="Таблица 13">
            <a:extLst>
              <a:ext uri="{FF2B5EF4-FFF2-40B4-BE49-F238E27FC236}">
                <a16:creationId xmlns:a16="http://schemas.microsoft.com/office/drawing/2014/main" id="{18F7A4B4-C330-330F-341F-1CE5DBBF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62006"/>
              </p:ext>
            </p:extLst>
          </p:nvPr>
        </p:nvGraphicFramePr>
        <p:xfrm>
          <a:off x="973220" y="2367993"/>
          <a:ext cx="11022264" cy="36256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7044">
                  <a:extLst>
                    <a:ext uri="{9D8B030D-6E8A-4147-A177-3AD203B41FA5}">
                      <a16:colId xmlns:a16="http://schemas.microsoft.com/office/drawing/2014/main" val="3303167314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4284540376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3648321101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2932834027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4013503488"/>
                    </a:ext>
                  </a:extLst>
                </a:gridCol>
                <a:gridCol w="1837044">
                  <a:extLst>
                    <a:ext uri="{9D8B030D-6E8A-4147-A177-3AD203B41FA5}">
                      <a16:colId xmlns:a16="http://schemas.microsoft.com/office/drawing/2014/main" val="1247348619"/>
                    </a:ext>
                  </a:extLst>
                </a:gridCol>
              </a:tblGrid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Столбец 1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1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2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3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4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PT Sans" panose="020B0503020203020204" pitchFamily="34" charset="-52"/>
                        </a:rPr>
                        <a:t>Значение 5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2444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 на две строки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6763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514195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 на три строки, такой вот параметра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541792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765765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020233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PT Sans" panose="020B0503020203020204" pitchFamily="34" charset="-52"/>
                        </a:rPr>
                        <a:t>И еще что-то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PT Sans" panose="020B0503020203020204" pitchFamily="34" charset="-52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54179"/>
                  </a:ext>
                </a:extLst>
              </a:tr>
            </a:tbl>
          </a:graphicData>
        </a:graphic>
      </p:graphicFrame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CAD387E-AFC0-F5FF-7435-F24053A2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70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одежда, строительств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60B2810-5095-FC60-EFD0-20595F9AD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0" b="15368"/>
          <a:stretch/>
        </p:blipFill>
        <p:spPr>
          <a:xfrm>
            <a:off x="0" y="1038543"/>
            <a:ext cx="12192000" cy="5837457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B986C6A-E60E-05E2-A841-511C465C0EEB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E36F20-F00A-AF94-719E-92795CF126E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0630032-F6C2-11A8-38A3-D35D97222FA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3D2B5B7-86C0-2578-A059-53702AF6298F}"/>
              </a:ext>
            </a:extLst>
          </p:cNvPr>
          <p:cNvSpPr/>
          <p:nvPr/>
        </p:nvSpPr>
        <p:spPr>
          <a:xfrm>
            <a:off x="-6" y="1032576"/>
            <a:ext cx="12192000" cy="5837457"/>
          </a:xfrm>
          <a:prstGeom prst="rect">
            <a:avLst/>
          </a:prstGeom>
          <a:solidFill>
            <a:schemeClr val="tx1">
              <a:lumMod val="95000"/>
              <a:lumOff val="5000"/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solidFill>
                  <a:schemeClr val="bg1"/>
                </a:solidFill>
                <a:latin typeface="PT Sans Narrow" panose="020B0506020203020204" pitchFamily="34" charset="-52"/>
                <a:sym typeface="Helvetica"/>
              </a:rPr>
              <a:t>Заголовок на две строки белого цвета</a:t>
            </a: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C875E144-DA5D-20D2-B517-A812414966E3}"/>
              </a:ext>
            </a:extLst>
          </p:cNvPr>
          <p:cNvSpPr txBox="1">
            <a:spLocks/>
          </p:cNvSpPr>
          <p:nvPr/>
        </p:nvSpPr>
        <p:spPr>
          <a:xfrm>
            <a:off x="6365125" y="2909389"/>
            <a:ext cx="5497881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solidFill>
                  <a:schemeClr val="bg1"/>
                </a:solidFill>
                <a:latin typeface="PT Sans Narrow" panose="020B0506020203020204" pitchFamily="34" charset="-52"/>
              </a:rPr>
              <a:t>Можно использовать иллюстрации на весь слайд. Иллюстрацию имеет смысл затенить наложенным сверху прямоугольником с прозрачностью. Размывать фото не обязательно. Пробуйте )</a:t>
            </a: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CB1C8294-39DE-23D5-3FFE-681887AF6E7A}"/>
              </a:ext>
            </a:extLst>
          </p:cNvPr>
          <p:cNvSpPr txBox="1">
            <a:spLocks/>
          </p:cNvSpPr>
          <p:nvPr/>
        </p:nvSpPr>
        <p:spPr>
          <a:xfrm>
            <a:off x="888511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  <a:t>Данные можно показывать крупным шрифтом. </a:t>
            </a:r>
            <a:b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</a:br>
            <a:r>
              <a:rPr lang="ru-RU" sz="1600" dirty="0">
                <a:solidFill>
                  <a:schemeClr val="bg1"/>
                </a:solidFill>
                <a:latin typeface="PT Sans" panose="020B0503020203020204" pitchFamily="34" charset="-52"/>
              </a:rPr>
              <a:t>Это привлечёт к ним внимание. </a:t>
            </a: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E8072A3-72C2-89F8-DDCC-3FDF65B518E9}"/>
              </a:ext>
            </a:extLst>
          </p:cNvPr>
          <p:cNvSpPr txBox="1">
            <a:spLocks/>
          </p:cNvSpPr>
          <p:nvPr/>
        </p:nvSpPr>
        <p:spPr>
          <a:xfrm>
            <a:off x="888511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chemeClr val="bg1"/>
                </a:solidFill>
                <a:latin typeface="PT Sans" panose="020B0503020203020204" pitchFamily="34" charset="-52"/>
              </a:rPr>
              <a:t>700</a:t>
            </a:r>
            <a:r>
              <a:rPr lang="ru-RU" sz="1400" dirty="0">
                <a:solidFill>
                  <a:schemeClr val="bg1"/>
                </a:solidFill>
                <a:latin typeface="PT Sans" panose="020B0503020203020204" pitchFamily="34" charset="-52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PT Sans" panose="020B0503020203020204" pitchFamily="34" charset="-52"/>
              </a:rPr>
              <a:t>кг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6CD5CF-F18E-7558-35C5-57FC6D87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95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B986C6A-E60E-05E2-A841-511C465C0EEB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E36F20-F00A-AF94-719E-92795CF126E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0630032-F6C2-11A8-38A3-D35D97222FA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700" dirty="0">
                <a:latin typeface="PT Sans Narrow" panose="020B0506020203020204" pitchFamily="34" charset="-52"/>
                <a:sym typeface="Helvetica"/>
              </a:rPr>
              <a:t>Название таблицы в две или три строки. Размер меньше чем заголовок (27</a:t>
            </a:r>
            <a:r>
              <a:rPr lang="en-US" sz="2700" dirty="0">
                <a:latin typeface="PT Sans Narrow" panose="020B0506020203020204" pitchFamily="34" charset="-52"/>
                <a:sym typeface="Helvetica"/>
              </a:rPr>
              <a:t> pt)</a:t>
            </a:r>
            <a:endParaRPr lang="ru-RU" sz="2700" dirty="0">
              <a:latin typeface="PT Sans Narrow" panose="020B0506020203020204" pitchFamily="34" charset="-52"/>
              <a:sym typeface="Helvetica"/>
            </a:endParaRP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0" y="6071190"/>
            <a:ext cx="6474815" cy="5453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r>
              <a:rPr lang="ru-RU" sz="1000" dirty="0">
                <a:latin typeface="PT Sans" panose="020B0503020203020204" pitchFamily="34" charset="-52"/>
              </a:rPr>
              <a:t>. Размер шрифта в таблице определяется самостоятельно в  зависимости от данных.</a:t>
            </a:r>
          </a:p>
        </p:txBody>
      </p:sp>
      <p:graphicFrame>
        <p:nvGraphicFramePr>
          <p:cNvPr id="8" name="Таблица 13">
            <a:extLst>
              <a:ext uri="{FF2B5EF4-FFF2-40B4-BE49-F238E27FC236}">
                <a16:creationId xmlns:a16="http://schemas.microsoft.com/office/drawing/2014/main" id="{18F7A4B4-C330-330F-341F-1CE5DBBF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14457"/>
              </p:ext>
            </p:extLst>
          </p:nvPr>
        </p:nvGraphicFramePr>
        <p:xfrm>
          <a:off x="973220" y="2367993"/>
          <a:ext cx="6859338" cy="36256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3223">
                  <a:extLst>
                    <a:ext uri="{9D8B030D-6E8A-4147-A177-3AD203B41FA5}">
                      <a16:colId xmlns:a16="http://schemas.microsoft.com/office/drawing/2014/main" val="3303167314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4284540376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3648321101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2932834027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4013503488"/>
                    </a:ext>
                  </a:extLst>
                </a:gridCol>
                <a:gridCol w="1143223">
                  <a:extLst>
                    <a:ext uri="{9D8B030D-6E8A-4147-A177-3AD203B41FA5}">
                      <a16:colId xmlns:a16="http://schemas.microsoft.com/office/drawing/2014/main" val="1247348619"/>
                    </a:ext>
                  </a:extLst>
                </a:gridCol>
              </a:tblGrid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Столбец 1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1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2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3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4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Sans" panose="020B0503020203020204" pitchFamily="34" charset="-52"/>
                        </a:rPr>
                        <a:t>Значение 5</a:t>
                      </a:r>
                    </a:p>
                  </a:txBody>
                  <a:tcPr anchor="ctr">
                    <a:solidFill>
                      <a:srgbClr val="009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2444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 на две строки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6763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514195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 на три строки такой вот </a:t>
                      </a:r>
                      <a:r>
                        <a:rPr lang="ru-RU" sz="1200" dirty="0" err="1">
                          <a:latin typeface="PT Sans" panose="020B0503020203020204" pitchFamily="34" charset="-52"/>
                        </a:rPr>
                        <a:t>паарметра</a:t>
                      </a:r>
                      <a:endParaRPr lang="ru-RU" sz="1200" dirty="0">
                        <a:latin typeface="PT Sans" panose="020B0503020203020204" pitchFamily="34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541792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Параметр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543543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765765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3020233"/>
                  </a:ext>
                </a:extLst>
              </a:tr>
              <a:tr h="70068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PT Sans" panose="020B0503020203020204" pitchFamily="34" charset="-52"/>
                        </a:rPr>
                        <a:t>И еще что-то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Sans" panose="020B0503020203020204" pitchFamily="34" charset="-52"/>
                        </a:rPr>
                        <a:t>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54179"/>
                  </a:ext>
                </a:extLst>
              </a:tr>
            </a:tbl>
          </a:graphicData>
        </a:graphic>
      </p:graphicFrame>
      <p:sp>
        <p:nvSpPr>
          <p:cNvPr id="2" name="TextBox 44">
            <a:extLst>
              <a:ext uri="{FF2B5EF4-FFF2-40B4-BE49-F238E27FC236}">
                <a16:creationId xmlns:a16="http://schemas.microsoft.com/office/drawing/2014/main" id="{03ABCEAB-EF28-7830-0451-3AC9321DF7E9}"/>
              </a:ext>
            </a:extLst>
          </p:cNvPr>
          <p:cNvSpPr txBox="1">
            <a:spLocks/>
          </p:cNvSpPr>
          <p:nvPr/>
        </p:nvSpPr>
        <p:spPr>
          <a:xfrm>
            <a:off x="8205536" y="2290492"/>
            <a:ext cx="3759077" cy="40742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 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таблица идет с большим описанием – можно уменьшить размер шрифта в таблице. </a:t>
            </a:r>
            <a:br>
              <a:rPr lang="ru-RU" sz="1300" dirty="0">
                <a:latin typeface="PT Sans" panose="020B0503020203020204" pitchFamily="34" charset="-52"/>
              </a:rPr>
            </a:br>
            <a:r>
              <a:rPr lang="ru-RU" sz="1300" dirty="0">
                <a:latin typeface="PT Sans" panose="020B0503020203020204" pitchFamily="34" charset="-52"/>
              </a:rPr>
              <a:t>А описание оставить 13 </a:t>
            </a:r>
            <a:r>
              <a:rPr lang="en-US" sz="1300" dirty="0">
                <a:latin typeface="PT Sans" panose="020B0503020203020204" pitchFamily="34" charset="-52"/>
              </a:rPr>
              <a:t>pt.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en-US" sz="1300" dirty="0">
              <a:latin typeface="PT Sans" panose="020B0503020203020204" pitchFamily="34" charset="-52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1C466203-51C1-824C-88B8-DDA305A8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1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B986C6A-E60E-05E2-A841-511C465C0EEB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E36F20-F00A-AF94-719E-92795CF126E7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0630032-F6C2-11A8-38A3-D35D97222FA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Заголовок набран в две или три строки 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</a:t>
            </a:r>
            <a:br>
              <a:rPr lang="ru-RU" sz="1600" dirty="0">
                <a:latin typeface="PT Sans" panose="020B0503020203020204" pitchFamily="34" charset="-52"/>
              </a:rPr>
            </a:br>
            <a:r>
              <a:rPr lang="ru-RU" sz="1600" dirty="0">
                <a:latin typeface="PT Sans" panose="020B0503020203020204" pitchFamily="34" charset="-52"/>
              </a:rPr>
              <a:t>Это привлечёт к ним внимание. 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36DC663F-C3E2-3E19-4AEE-41E6B12250B0}"/>
              </a:ext>
            </a:extLst>
          </p:cNvPr>
          <p:cNvSpPr txBox="1">
            <a:spLocks/>
          </p:cNvSpPr>
          <p:nvPr/>
        </p:nvSpPr>
        <p:spPr>
          <a:xfrm>
            <a:off x="888511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rgbClr val="0095AC"/>
                </a:solidFill>
                <a:latin typeface="PT Sans" panose="020B0503020203020204" pitchFamily="34" charset="-52"/>
              </a:rPr>
              <a:t>700</a:t>
            </a:r>
            <a:r>
              <a:rPr lang="ru-RU" sz="1400" dirty="0">
                <a:solidFill>
                  <a:srgbClr val="0095AC"/>
                </a:solidFill>
                <a:latin typeface="PT Sans" panose="020B0503020203020204" pitchFamily="34" charset="-52"/>
              </a:rPr>
              <a:t> </a:t>
            </a:r>
            <a:r>
              <a:rPr lang="ru-RU" sz="4000" dirty="0">
                <a:solidFill>
                  <a:srgbClr val="0095AC"/>
                </a:solidFill>
                <a:latin typeface="PT Sans" panose="020B0503020203020204" pitchFamily="34" charset="-52"/>
              </a:rPr>
              <a:t>кг</a:t>
            </a: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D3861964-8DF5-FCC7-C227-E190B72A4D92}"/>
              </a:ext>
            </a:extLst>
          </p:cNvPr>
          <p:cNvSpPr txBox="1">
            <a:spLocks/>
          </p:cNvSpPr>
          <p:nvPr/>
        </p:nvSpPr>
        <p:spPr>
          <a:xfrm>
            <a:off x="4661604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Это привлечёт к ним внимание чаек. </a:t>
            </a:r>
            <a:br>
              <a:rPr lang="ru-RU" sz="1600" dirty="0">
                <a:latin typeface="PT Sans" panose="020B0503020203020204" pitchFamily="34" charset="-52"/>
              </a:rPr>
            </a:br>
            <a:r>
              <a:rPr lang="ru-RU" sz="1600" dirty="0">
                <a:latin typeface="PT Sans" panose="020B0503020203020204" pitchFamily="34" charset="-52"/>
              </a:rPr>
              <a:t>Причем тут чайки!?</a:t>
            </a: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D560EA96-8E50-259F-1CE5-CB1A1AA56D9E}"/>
              </a:ext>
            </a:extLst>
          </p:cNvPr>
          <p:cNvSpPr txBox="1">
            <a:spLocks/>
          </p:cNvSpPr>
          <p:nvPr/>
        </p:nvSpPr>
        <p:spPr>
          <a:xfrm>
            <a:off x="4661604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solidFill>
                  <a:srgbClr val="0095AC"/>
                </a:solidFill>
                <a:latin typeface="PT Sans" panose="020B0503020203020204" pitchFamily="34" charset="-52"/>
              </a:rPr>
              <a:t>в</a:t>
            </a:r>
            <a:r>
              <a:rPr lang="ru-RU" sz="9600" dirty="0">
                <a:solidFill>
                  <a:srgbClr val="0095AC"/>
                </a:solidFill>
                <a:latin typeface="PT Sans" panose="020B0503020203020204" pitchFamily="34" charset="-52"/>
              </a:rPr>
              <a:t>80</a:t>
            </a:r>
            <a:r>
              <a:rPr lang="ru-RU" sz="1400" dirty="0">
                <a:solidFill>
                  <a:srgbClr val="0095AC"/>
                </a:solidFill>
                <a:latin typeface="PT Sans" panose="020B0503020203020204" pitchFamily="34" charset="-52"/>
              </a:rPr>
              <a:t> </a:t>
            </a:r>
            <a:r>
              <a:rPr lang="ru-RU" sz="4000" dirty="0">
                <a:solidFill>
                  <a:srgbClr val="0095AC"/>
                </a:solidFill>
                <a:latin typeface="PT Sans" panose="020B0503020203020204" pitchFamily="34" charset="-52"/>
              </a:rPr>
              <a:t>раз</a:t>
            </a:r>
          </a:p>
        </p:txBody>
      </p:sp>
      <p:sp>
        <p:nvSpPr>
          <p:cNvPr id="16" name="TextBox 44">
            <a:extLst>
              <a:ext uri="{FF2B5EF4-FFF2-40B4-BE49-F238E27FC236}">
                <a16:creationId xmlns:a16="http://schemas.microsoft.com/office/drawing/2014/main" id="{8074C5FF-5530-933C-D643-8A54158DFAC0}"/>
              </a:ext>
            </a:extLst>
          </p:cNvPr>
          <p:cNvSpPr txBox="1">
            <a:spLocks/>
          </p:cNvSpPr>
          <p:nvPr/>
        </p:nvSpPr>
        <p:spPr>
          <a:xfrm>
            <a:off x="8378858" y="4646427"/>
            <a:ext cx="3407042" cy="9781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600" dirty="0">
                <a:latin typeface="PT Sans" panose="020B0503020203020204" pitchFamily="34" charset="-52"/>
              </a:rPr>
              <a:t>Данные можно показывать крупным шрифтом. Это привлечёт к ним внимание. </a:t>
            </a: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C725F0A7-5496-EB75-7AAC-0DF223747A21}"/>
              </a:ext>
            </a:extLst>
          </p:cNvPr>
          <p:cNvSpPr txBox="1">
            <a:spLocks/>
          </p:cNvSpPr>
          <p:nvPr/>
        </p:nvSpPr>
        <p:spPr>
          <a:xfrm>
            <a:off x="8378858" y="3064724"/>
            <a:ext cx="3407042" cy="13758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>
                <a:solidFill>
                  <a:srgbClr val="0095AC"/>
                </a:solidFill>
                <a:latin typeface="PT Sans" panose="020B0503020203020204" pitchFamily="34" charset="-52"/>
              </a:rPr>
              <a:t>40</a:t>
            </a:r>
            <a:r>
              <a:rPr lang="ru-RU" sz="1400" dirty="0">
                <a:solidFill>
                  <a:srgbClr val="0095AC"/>
                </a:solidFill>
                <a:latin typeface="PT Sans" panose="020B0503020203020204" pitchFamily="34" charset="-52"/>
              </a:rPr>
              <a:t> </a:t>
            </a:r>
            <a:r>
              <a:rPr lang="ru-RU" sz="4000" dirty="0">
                <a:solidFill>
                  <a:srgbClr val="0095AC"/>
                </a:solidFill>
                <a:latin typeface="PT Sans" panose="020B0503020203020204" pitchFamily="34" charset="-52"/>
              </a:rPr>
              <a:t>белков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380A289-8615-193B-C0D4-353B4978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06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2000">
              <a:schemeClr val="bg1">
                <a:lumMod val="85000"/>
              </a:schemeClr>
            </a:gs>
            <a:gs pos="100000">
              <a:srgbClr val="00BEDE">
                <a:alpha val="89000"/>
                <a:lumMod val="84000"/>
              </a:srgb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181" y="2042155"/>
            <a:ext cx="9143995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PT Sans Narrow" panose="020B0506020203020204" pitchFamily="34" charset="-52"/>
              </a:rPr>
              <a:t>Спасибо за внимание!</a:t>
            </a:r>
            <a:br>
              <a:rPr lang="ru-RU" sz="5400" dirty="0">
                <a:latin typeface="PT Sans Narrow" panose="020B0506020203020204" pitchFamily="34" charset="-52"/>
              </a:rPr>
            </a:br>
            <a:endParaRPr lang="ru-RU" sz="5400" dirty="0">
              <a:latin typeface="PT Sans Narrow" panose="020B0506020203020204" pitchFamily="34" charset="-52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841" y="4516443"/>
            <a:ext cx="9143995" cy="1655762"/>
          </a:xfrm>
        </p:spPr>
        <p:txBody>
          <a:bodyPr/>
          <a:lstStyle/>
          <a:p>
            <a:pPr algn="l"/>
            <a:r>
              <a:rPr lang="en-US" dirty="0">
                <a:latin typeface="PT Sans Narrow" panose="020B0506020203020204" pitchFamily="34" charset="-52"/>
              </a:rPr>
              <a:t>Email </a:t>
            </a:r>
            <a:r>
              <a:rPr lang="ru-RU" dirty="0">
                <a:solidFill>
                  <a:srgbClr val="0095AC"/>
                </a:solidFill>
                <a:latin typeface="PT Sans Narrow" panose="020B0506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автора</a:t>
            </a:r>
            <a:r>
              <a:rPr lang="en-US" dirty="0">
                <a:solidFill>
                  <a:srgbClr val="0095AC"/>
                </a:solidFill>
                <a:latin typeface="PT Sans Narrow" panose="020B0506020203020204" pitchFamily="34" charset="-5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@fbb.msu.ru</a:t>
            </a:r>
            <a:endParaRPr lang="en-US" dirty="0">
              <a:solidFill>
                <a:srgbClr val="0095AC"/>
              </a:solidFill>
              <a:latin typeface="PT Sans Narrow" panose="020B0506020203020204" pitchFamily="34" charset="-52"/>
            </a:endParaRPr>
          </a:p>
          <a:p>
            <a:pPr algn="l"/>
            <a:r>
              <a:rPr lang="ru-RU" dirty="0">
                <a:latin typeface="PT Sans Narrow" panose="020B0506020203020204" pitchFamily="34" charset="-52"/>
              </a:rPr>
              <a:t>Какие-то еще может контакты или ничего не писать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7FF8B-B08E-B48B-BADD-4C6304DB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7" y="701919"/>
            <a:ext cx="5266182" cy="97358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8171F9-E7B4-F0E4-BC12-CE6B7D8CADD0}"/>
              </a:ext>
            </a:extLst>
          </p:cNvPr>
          <p:cNvGrpSpPr/>
          <p:nvPr/>
        </p:nvGrpSpPr>
        <p:grpSpPr>
          <a:xfrm>
            <a:off x="8722001" y="680966"/>
            <a:ext cx="2058300" cy="919224"/>
            <a:chOff x="4854102" y="325314"/>
            <a:chExt cx="3762678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5ED6F8-DB01-B452-2E42-4532BB721B47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Москва</a:t>
              </a:r>
            </a:p>
            <a:p>
              <a:r>
                <a:rPr lang="ru-RU" sz="1400" dirty="0">
                  <a:latin typeface="PT Sans Narrow" panose="020B0506020203020204" pitchFamily="34" charset="-52"/>
                </a:rPr>
                <a:t>апрель 2023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BCA57D5-D481-FC25-5B96-806819538D4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27C9B02-A48A-B543-587E-A13DA68576EF}"/>
              </a:ext>
            </a:extLst>
          </p:cNvPr>
          <p:cNvGrpSpPr/>
          <p:nvPr/>
        </p:nvGrpSpPr>
        <p:grpSpPr>
          <a:xfrm>
            <a:off x="6815836" y="680966"/>
            <a:ext cx="1906162" cy="919224"/>
            <a:chOff x="4854102" y="325314"/>
            <a:chExt cx="2125177" cy="5070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E20089-C1D2-9EC7-F767-C9EE0E7F95F1}"/>
                </a:ext>
              </a:extLst>
            </p:cNvPr>
            <p:cNvSpPr txBox="1"/>
            <p:nvPr/>
          </p:nvSpPr>
          <p:spPr>
            <a:xfrm>
              <a:off x="4949654" y="434543"/>
              <a:ext cx="20296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Д.б.н. академик </a:t>
              </a:r>
            </a:p>
            <a:p>
              <a:r>
                <a:rPr lang="ru-RU" sz="1400" dirty="0">
                  <a:latin typeface="PT Sans Narrow" panose="020B0506020203020204" pitchFamily="34" charset="-52"/>
                </a:rPr>
                <a:t>А.Б. </a:t>
              </a:r>
              <a:r>
                <a:rPr lang="ru-RU" sz="1400" dirty="0" err="1">
                  <a:latin typeface="PT Sans Narrow" panose="020B0506020203020204" pitchFamily="34" charset="-52"/>
                </a:rPr>
                <a:t>Александрющенко</a:t>
              </a:r>
              <a:endParaRPr lang="ru-RU" sz="1400" dirty="0">
                <a:latin typeface="PT Sans Narrow" panose="020B0506020203020204" pitchFamily="34" charset="-52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FBC6B7A-0126-CD87-D3F3-C9268727CDAA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76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9000">
              <a:schemeClr val="bg1">
                <a:lumMod val="85000"/>
              </a:schemeClr>
            </a:gs>
            <a:gs pos="100000">
              <a:srgbClr val="00BEDE">
                <a:lumMod val="82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8548-B393-8913-8D45-183C1B4F2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1349" y="2042155"/>
            <a:ext cx="8313818" cy="2387600"/>
          </a:xfrm>
        </p:spPr>
        <p:txBody>
          <a:bodyPr>
            <a:normAutofit/>
          </a:bodyPr>
          <a:lstStyle/>
          <a:p>
            <a:pPr algn="l"/>
            <a:r>
              <a:rPr lang="ru-RU" sz="5400" dirty="0">
                <a:latin typeface="PT Sans Narrow" panose="020B0506020203020204" pitchFamily="34" charset="-52"/>
              </a:rPr>
              <a:t>Название презентации </a:t>
            </a:r>
            <a:br>
              <a:rPr lang="ru-RU" sz="5400" dirty="0">
                <a:latin typeface="PT Sans Narrow" panose="020B0506020203020204" pitchFamily="34" charset="-52"/>
              </a:rPr>
            </a:br>
            <a:r>
              <a:rPr lang="ru-RU" sz="5400" dirty="0">
                <a:latin typeface="PT Sans Narrow" panose="020B0506020203020204" pitchFamily="34" charset="-52"/>
              </a:rPr>
              <a:t>может быть и такой компоновки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2F77E-9EB2-AFAE-A856-E9BFC7EB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1349" y="4516443"/>
            <a:ext cx="8313818" cy="1655762"/>
          </a:xfrm>
        </p:spPr>
        <p:txBody>
          <a:bodyPr/>
          <a:lstStyle/>
          <a:p>
            <a:pPr algn="l"/>
            <a:r>
              <a:rPr lang="ru-RU" dirty="0">
                <a:latin typeface="PT Sans Narrow" panose="020B0506020203020204" pitchFamily="34" charset="-52"/>
              </a:rPr>
              <a:t>Подзаголовок если нужно еще текст</a:t>
            </a:r>
            <a:r>
              <a:rPr lang="en-US" dirty="0">
                <a:latin typeface="PT Sans Narrow" panose="020B0506020203020204" pitchFamily="34" charset="-52"/>
              </a:rPr>
              <a:t> 24 pt</a:t>
            </a:r>
            <a:endParaRPr lang="ru-RU" dirty="0">
              <a:latin typeface="PT Sans Narrow" panose="020B0506020203020204" pitchFamily="34" charset="-52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48171F9-E7B4-F0E4-BC12-CE6B7D8CADD0}"/>
              </a:ext>
            </a:extLst>
          </p:cNvPr>
          <p:cNvGrpSpPr/>
          <p:nvPr/>
        </p:nvGrpSpPr>
        <p:grpSpPr>
          <a:xfrm>
            <a:off x="5509569" y="680966"/>
            <a:ext cx="2058300" cy="919224"/>
            <a:chOff x="4854102" y="325314"/>
            <a:chExt cx="3762678" cy="507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5ED6F8-DB01-B452-2E42-4532BB721B47}"/>
                </a:ext>
              </a:extLst>
            </p:cNvPr>
            <p:cNvSpPr txBox="1"/>
            <p:nvPr/>
          </p:nvSpPr>
          <p:spPr>
            <a:xfrm>
              <a:off x="4949655" y="434543"/>
              <a:ext cx="3667125" cy="2886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Москва</a:t>
              </a:r>
            </a:p>
            <a:p>
              <a:r>
                <a:rPr lang="ru-RU" sz="1400" dirty="0">
                  <a:latin typeface="PT Sans Narrow" panose="020B0506020203020204" pitchFamily="34" charset="-52"/>
                </a:rPr>
                <a:t>апрель 2023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BCA57D5-D481-FC25-5B96-806819538D4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E20089-C1D2-9EC7-F767-C9EE0E7F95F1}"/>
              </a:ext>
            </a:extLst>
          </p:cNvPr>
          <p:cNvSpPr txBox="1"/>
          <p:nvPr/>
        </p:nvSpPr>
        <p:spPr>
          <a:xfrm>
            <a:off x="3743309" y="878968"/>
            <a:ext cx="176625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latin typeface="PT Sans Narrow" panose="020B0506020203020204" pitchFamily="34" charset="-52"/>
              </a:rPr>
              <a:t>Д.б.н. академик </a:t>
            </a:r>
          </a:p>
          <a:p>
            <a:r>
              <a:rPr lang="ru-RU" sz="1400" dirty="0">
                <a:latin typeface="PT Sans Narrow" panose="020B0506020203020204" pitchFamily="34" charset="-52"/>
              </a:rPr>
              <a:t>А.Б. </a:t>
            </a:r>
            <a:r>
              <a:rPr lang="ru-RU" sz="1400" dirty="0" err="1">
                <a:latin typeface="PT Sans Narrow" panose="020B0506020203020204" pitchFamily="34" charset="-52"/>
              </a:rPr>
              <a:t>Александрющенко</a:t>
            </a:r>
            <a:endParaRPr lang="ru-RU" sz="1400" dirty="0">
              <a:latin typeface="PT Sans Narrow" panose="020B0506020203020204" pitchFamily="34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FBC6B7A-0126-CD87-D3F3-C9268727CDAA}"/>
              </a:ext>
            </a:extLst>
          </p:cNvPr>
          <p:cNvCxnSpPr>
            <a:cxnSpLocks/>
          </p:cNvCxnSpPr>
          <p:nvPr/>
        </p:nvCxnSpPr>
        <p:spPr>
          <a:xfrm>
            <a:off x="3645572" y="680966"/>
            <a:ext cx="0" cy="91922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Графика, рисунок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022631-8957-22F2-A1F0-5C217343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8" y="1860237"/>
            <a:ext cx="2238157" cy="31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5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Заголовок может быть набран</a:t>
            </a:r>
            <a:r>
              <a:rPr lang="en-US" sz="4000" dirty="0">
                <a:latin typeface="PT Sans Narrow" panose="020B0506020203020204" pitchFamily="34" charset="-52"/>
                <a:sym typeface="Helvetica"/>
              </a:rPr>
              <a:t> </a:t>
            </a:r>
            <a:r>
              <a:rPr lang="ru-RU" sz="4000" dirty="0">
                <a:latin typeface="PT Sans Narrow" panose="020B0506020203020204" pitchFamily="34" charset="-52"/>
                <a:sym typeface="Helvetica"/>
              </a:rPr>
              <a:t>в две или три строки (40 </a:t>
            </a:r>
            <a:r>
              <a:rPr lang="ru-RU" sz="4000" dirty="0" err="1">
                <a:latin typeface="PT Sans Narrow" panose="020B0506020203020204" pitchFamily="34" charset="-52"/>
                <a:sym typeface="Helvetica"/>
              </a:rPr>
              <a:t>pt</a:t>
            </a:r>
            <a:r>
              <a:rPr lang="ru-RU" sz="4000" dirty="0">
                <a:latin typeface="PT Sans Narrow" panose="020B0506020203020204" pitchFamily="34" charset="-52"/>
                <a:sym typeface="Helvetica"/>
              </a:rPr>
              <a:t>)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5" y="3260270"/>
            <a:ext cx="5228756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Небольшие куски текста (13pt) можно набирать в одну колонку, но не делайте колонку на всю ширину экрана.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Основной шрифт для презентации – 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Pt sans.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Для заголовков, основных мыслей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 </a:t>
            </a:r>
            <a:r>
              <a:rPr lang="ru-RU" sz="1300" b="1" dirty="0">
                <a:latin typeface="PT Sans" panose="020B0503020203020204" pitchFamily="34" charset="-52"/>
                <a:sym typeface="Helvetica"/>
              </a:rPr>
              <a:t>– </a:t>
            </a:r>
            <a:r>
              <a:rPr lang="en-US" sz="1300" b="1" dirty="0">
                <a:latin typeface="PT Sans" panose="020B0503020203020204" pitchFamily="34" charset="-52"/>
                <a:sym typeface="Helvetica"/>
              </a:rPr>
              <a:t>PT sans narrow.</a:t>
            </a:r>
            <a:r>
              <a:rPr lang="ru-RU" sz="1300" b="1" dirty="0">
                <a:latin typeface="PT Sans" panose="020B0503020203020204" pitchFamily="34" charset="-52"/>
                <a:sym typeface="Helvetica"/>
              </a:rPr>
              <a:t>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b="1" dirty="0">
                <a:latin typeface="PT Sans" panose="020B0503020203020204" pitchFamily="34" charset="-52"/>
                <a:sym typeface="Helvetica"/>
              </a:rPr>
              <a:t>В этот шаблон они уже встроены.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 i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i="1" dirty="0">
                <a:latin typeface="PT Sans" panose="020B0503020203020204" pitchFamily="34" charset="-52"/>
                <a:sym typeface="Helvetica"/>
              </a:rPr>
              <a:t>Если у вас есть фото – поставьте. Если нет фото - не  растягивайте текст на всю ширину.</a:t>
            </a:r>
          </a:p>
        </p:txBody>
      </p:sp>
      <p:pic>
        <p:nvPicPr>
          <p:cNvPr id="19" name="Рисунок 18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AA60FE-DEB3-FFD3-6BF0-7B02E6666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4" y="1369523"/>
            <a:ext cx="5456551" cy="3638412"/>
          </a:xfrm>
          <a:prstGeom prst="roundRect">
            <a:avLst>
              <a:gd name="adj" fmla="val 3566"/>
            </a:avLst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6292933" y="5248951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фотографией: закругляйте края изображений – двойной клик по фото, обрезка – по фигуре. Радиус скругления как на примерах в этом шаблоне.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F9CB7E-A1F5-280E-DE82-5827B5E3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6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А вот изображение стало вертикальным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5" y="3260270"/>
            <a:ext cx="5228756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Вертикальное изображение смотрится, конечно, не так хорошо, как если бы это был квадрат и он бы занимал всю площадь правой стороны.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Но если обрезать нельзя – значит нельзя, будем реалистами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</a:t>
            </a:r>
            <a:r>
              <a:rPr lang="ru-RU" sz="1300" dirty="0">
                <a:latin typeface="PT Sans" panose="020B0503020203020204" pitchFamily="34" charset="-52"/>
                <a:sym typeface="Helvetica"/>
              </a:rPr>
              <a:t>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Обратите внимание, что выровнено изображение по черточке в шапке презентации. В принципе по этой черточке идет разделение правой и левой частей.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4428039" y="6425894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фотографией.</a:t>
            </a:r>
          </a:p>
        </p:txBody>
      </p:sp>
      <p:pic>
        <p:nvPicPr>
          <p:cNvPr id="3" name="Рисунок 2" descr="Изображение выглядит как текст, книга, Печать&#10;&#10;Автоматически созданное описание">
            <a:extLst>
              <a:ext uri="{FF2B5EF4-FFF2-40B4-BE49-F238E27FC236}">
                <a16:creationId xmlns:a16="http://schemas.microsoft.com/office/drawing/2014/main" id="{530B3C92-7658-D99B-3A26-12FF2271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25" y="1082841"/>
            <a:ext cx="3914585" cy="5605611"/>
          </a:xfrm>
          <a:prstGeom prst="roundRect">
            <a:avLst>
              <a:gd name="adj" fmla="val 2751"/>
            </a:avLst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7946C3-B37B-EE57-7265-4834CDAC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3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940D4B1-DF0C-21FD-0F99-FDFBF2D7F509}"/>
              </a:ext>
            </a:extLst>
          </p:cNvPr>
          <p:cNvSpPr/>
          <p:nvPr/>
        </p:nvSpPr>
        <p:spPr>
          <a:xfrm>
            <a:off x="953315" y="2684834"/>
            <a:ext cx="7324926" cy="3647872"/>
          </a:xfrm>
          <a:prstGeom prst="roundRect">
            <a:avLst>
              <a:gd name="adj" fmla="val 3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А вот еще вариант расположения картинки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457748" y="1369522"/>
            <a:ext cx="3414798" cy="496318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Вот у нас длинное узкое изображение на белом фоне и исходно значимые элементы стоят «в край» изображения.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Положите ПОД изображение фон, дайте отступы и скруглите углы.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  <a:sym typeface="Helvetica"/>
              </a:rPr>
              <a:t>Значимые элементы не надо располагать близко к краям. </a:t>
            </a:r>
          </a:p>
          <a:p>
            <a:pPr marL="0" indent="0" defTabSz="1810511">
              <a:lnSpc>
                <a:spcPct val="100000"/>
              </a:lnSpc>
              <a:spcBef>
                <a:spcPts val="2300"/>
              </a:spcBef>
              <a:buFont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PT Sans" panose="020B0503020203020204" pitchFamily="34" charset="-52"/>
                <a:sym typeface="Helvetica"/>
              </a:rPr>
              <a:t>Общее правило с картинками – </a:t>
            </a:r>
            <a:r>
              <a:rPr lang="ru-RU" sz="2000" b="1" dirty="0">
                <a:latin typeface="PT Sans" panose="020B0503020203020204" pitchFamily="34" charset="-52"/>
                <a:sym typeface="Helvetica"/>
              </a:rPr>
              <a:t>используйте качественные изображения</a:t>
            </a:r>
            <a:r>
              <a:rPr lang="ru-RU" sz="2000" dirty="0">
                <a:latin typeface="PT Sans" panose="020B0503020203020204" pitchFamily="34" charset="-52"/>
                <a:sym typeface="Helvetica"/>
              </a:rPr>
              <a:t>.</a:t>
            </a:r>
            <a:endParaRPr lang="ru-RU" sz="1300" dirty="0">
              <a:latin typeface="PT Sans" panose="020B0503020203020204" pitchFamily="34" charset="-52"/>
              <a:sym typeface="Helvetica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44">
            <a:extLst>
              <a:ext uri="{FF2B5EF4-FFF2-40B4-BE49-F238E27FC236}">
                <a16:creationId xmlns:a16="http://schemas.microsoft.com/office/drawing/2014/main" id="{8272DB95-227D-E707-4FEB-66B328F758CA}"/>
              </a:ext>
            </a:extLst>
          </p:cNvPr>
          <p:cNvSpPr txBox="1">
            <a:spLocks/>
          </p:cNvSpPr>
          <p:nvPr/>
        </p:nvSpPr>
        <p:spPr>
          <a:xfrm>
            <a:off x="867245" y="6409998"/>
            <a:ext cx="5228756" cy="381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Подпись под фотографией.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7946C3-B37B-EE57-7265-4834CDAC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EE28AB-927B-54FD-1522-4F15D7303C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2" y="2865930"/>
            <a:ext cx="6960096" cy="32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А вот теперь надо три картинки с подписями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Рисунок 18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1AA60FE-DEB3-FFD3-6BF0-7B02E6666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3" y="2639355"/>
            <a:ext cx="3556318" cy="2371342"/>
          </a:xfrm>
          <a:prstGeom prst="roundRect">
            <a:avLst>
              <a:gd name="adj" fmla="val 4360"/>
            </a:avLst>
          </a:prstGeom>
        </p:spPr>
      </p:pic>
      <p:pic>
        <p:nvPicPr>
          <p:cNvPr id="2" name="Рисунок 1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698AE23-3596-A420-6C5E-A0427D696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78" y="2639355"/>
            <a:ext cx="3556318" cy="2371342"/>
          </a:xfrm>
          <a:prstGeom prst="roundRect">
            <a:avLst>
              <a:gd name="adj" fmla="val 3540"/>
            </a:avLst>
          </a:prstGeom>
        </p:spPr>
      </p:pic>
      <p:pic>
        <p:nvPicPr>
          <p:cNvPr id="3" name="Рисунок 2" descr="Изображение выглядит как одежда, строительство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138FDF2-B89B-8275-95B5-FE5CCD5A1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34" y="2639355"/>
            <a:ext cx="3556318" cy="2371342"/>
          </a:xfrm>
          <a:prstGeom prst="roundRect">
            <a:avLst>
              <a:gd name="adj" fmla="val 4771"/>
            </a:avLst>
          </a:prstGeom>
        </p:spPr>
      </p:pic>
      <p:sp>
        <p:nvSpPr>
          <p:cNvPr id="6" name="TextBox 44">
            <a:extLst>
              <a:ext uri="{FF2B5EF4-FFF2-40B4-BE49-F238E27FC236}">
                <a16:creationId xmlns:a16="http://schemas.microsoft.com/office/drawing/2014/main" id="{4EFE6503-2D7F-6D31-AD36-3F831F256883}"/>
              </a:ext>
            </a:extLst>
          </p:cNvPr>
          <p:cNvSpPr txBox="1">
            <a:spLocks/>
          </p:cNvSpPr>
          <p:nvPr/>
        </p:nvSpPr>
        <p:spPr>
          <a:xfrm>
            <a:off x="942697" y="5249653"/>
            <a:ext cx="3615243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E10C938C-3D0C-391B-3E5D-818A51CB8987}"/>
              </a:ext>
            </a:extLst>
          </p:cNvPr>
          <p:cNvSpPr txBox="1">
            <a:spLocks/>
          </p:cNvSpPr>
          <p:nvPr/>
        </p:nvSpPr>
        <p:spPr>
          <a:xfrm>
            <a:off x="4714378" y="5249652"/>
            <a:ext cx="3556318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14945130-54BF-B007-869F-58F955F5598B}"/>
              </a:ext>
            </a:extLst>
          </p:cNvPr>
          <p:cNvSpPr txBox="1">
            <a:spLocks/>
          </p:cNvSpPr>
          <p:nvPr/>
        </p:nvSpPr>
        <p:spPr>
          <a:xfrm>
            <a:off x="8427134" y="5249651"/>
            <a:ext cx="3556318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1C0BEEA-1C8C-1644-AC61-560DD81F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4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2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А можно картинки сделать вот так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5CDFA8-7AB6-E99C-6361-3815203A0BE1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A0F939-D62B-F514-2E0A-971AFB964DBB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7CA2493-EA26-DFE7-C73C-30BFCF94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3ECAA8B-4D6C-6615-7CF1-6309E762642A}"/>
              </a:ext>
            </a:extLst>
          </p:cNvPr>
          <p:cNvGrpSpPr/>
          <p:nvPr/>
        </p:nvGrpSpPr>
        <p:grpSpPr>
          <a:xfrm>
            <a:off x="-10373" y="2639354"/>
            <a:ext cx="12198367" cy="2849123"/>
            <a:chOff x="1001623" y="2639355"/>
            <a:chExt cx="10981829" cy="2371342"/>
          </a:xfrm>
        </p:grpSpPr>
        <p:pic>
          <p:nvPicPr>
            <p:cNvPr id="19" name="Рисунок 18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71AA60FE-DEB3-FFD3-6BF0-7B02E666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23" y="2639355"/>
              <a:ext cx="3556318" cy="2371342"/>
            </a:xfrm>
            <a:prstGeom prst="roundRect">
              <a:avLst>
                <a:gd name="adj" fmla="val 5400"/>
              </a:avLst>
            </a:prstGeom>
          </p:spPr>
        </p:pic>
        <p:pic>
          <p:nvPicPr>
            <p:cNvPr id="2" name="Рисунок 1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A698AE23-3596-A420-6C5E-A0427D696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378" y="2639355"/>
              <a:ext cx="3556318" cy="2371342"/>
            </a:xfrm>
            <a:prstGeom prst="roundRect">
              <a:avLst>
                <a:gd name="adj" fmla="val 4376"/>
              </a:avLst>
            </a:prstGeom>
          </p:spPr>
        </p:pic>
        <p:pic>
          <p:nvPicPr>
            <p:cNvPr id="3" name="Рисунок 2" descr="Изображение выглядит как одежда, строительство, человек, группа&#10;&#10;Автоматически созданное описание">
              <a:extLst>
                <a:ext uri="{FF2B5EF4-FFF2-40B4-BE49-F238E27FC236}">
                  <a16:creationId xmlns:a16="http://schemas.microsoft.com/office/drawing/2014/main" id="{2138FDF2-B89B-8275-95B5-FE5CCD5A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134" y="2639355"/>
              <a:ext cx="3556318" cy="2371342"/>
            </a:xfrm>
            <a:prstGeom prst="roundRect">
              <a:avLst>
                <a:gd name="adj" fmla="val 4034"/>
              </a:avLst>
            </a:prstGeom>
          </p:spPr>
        </p:pic>
      </p:grpSp>
      <p:sp>
        <p:nvSpPr>
          <p:cNvPr id="7" name="TextBox 44">
            <a:extLst>
              <a:ext uri="{FF2B5EF4-FFF2-40B4-BE49-F238E27FC236}">
                <a16:creationId xmlns:a16="http://schemas.microsoft.com/office/drawing/2014/main" id="{FA4B1A71-7A44-1C87-5513-3F53254BC525}"/>
              </a:ext>
            </a:extLst>
          </p:cNvPr>
          <p:cNvSpPr txBox="1">
            <a:spLocks/>
          </p:cNvSpPr>
          <p:nvPr/>
        </p:nvSpPr>
        <p:spPr>
          <a:xfrm>
            <a:off x="259401" y="5622639"/>
            <a:ext cx="3680505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8" name="TextBox 44">
            <a:extLst>
              <a:ext uri="{FF2B5EF4-FFF2-40B4-BE49-F238E27FC236}">
                <a16:creationId xmlns:a16="http://schemas.microsoft.com/office/drawing/2014/main" id="{CFC7E095-B2CB-E942-4673-A136923629E0}"/>
              </a:ext>
            </a:extLst>
          </p:cNvPr>
          <p:cNvSpPr txBox="1">
            <a:spLocks/>
          </p:cNvSpPr>
          <p:nvPr/>
        </p:nvSpPr>
        <p:spPr>
          <a:xfrm>
            <a:off x="4113672" y="5622638"/>
            <a:ext cx="3950278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F6F6B7F9-0E9A-5EF9-B2D2-30FA400DBEF7}"/>
              </a:ext>
            </a:extLst>
          </p:cNvPr>
          <p:cNvSpPr txBox="1">
            <a:spLocks/>
          </p:cNvSpPr>
          <p:nvPr/>
        </p:nvSpPr>
        <p:spPr>
          <a:xfrm>
            <a:off x="8252096" y="5622637"/>
            <a:ext cx="3731356" cy="9345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Делайте фотографии одинаковыми по высоте. 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Оставляйте расстояния между ними.</a:t>
            </a:r>
          </a:p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Никаких теней от фото </a:t>
            </a:r>
            <a:r>
              <a:rPr lang="ru-RU" sz="1000" dirty="0">
                <a:latin typeface="PT Sans" panose="020B0503020203020204" pitchFamily="34" charset="-52"/>
                <a:sym typeface="Wingdings" panose="05000000000000000000" pitchFamily="2" charset="2"/>
              </a:rPr>
              <a:t> </a:t>
            </a:r>
            <a:endParaRPr lang="ru-RU" sz="1000" dirty="0">
              <a:latin typeface="PT Sans" panose="020B0503020203020204" pitchFamily="34" charset="-52"/>
            </a:endParaRP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8CDC207E-F895-4261-05EF-A95F9D16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9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Заголовок не на всю ширину слайда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67244" y="2973187"/>
            <a:ext cx="10343681" cy="3535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numCol="2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E6A165-9A5C-C814-1B46-4A32FD93D6E5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1A8FA-7CA5-C452-A691-8ADCC958EE91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CE56405B-D988-DA34-C86F-E83B8DE6FD1D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78FE2-10F5-6688-DE01-FFD1C1F8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7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77D96-2164-6070-BF48-D5D10C8EE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01" y="205808"/>
            <a:ext cx="3086914" cy="57069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B8BE74-34F7-22E8-1B18-CFF2CB8D9755}"/>
              </a:ext>
            </a:extLst>
          </p:cNvPr>
          <p:cNvGrpSpPr/>
          <p:nvPr/>
        </p:nvGrpSpPr>
        <p:grpSpPr>
          <a:xfrm>
            <a:off x="6365125" y="217675"/>
            <a:ext cx="3664089" cy="570690"/>
            <a:chOff x="4854102" y="325314"/>
            <a:chExt cx="3762678" cy="5070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1C8B21-0079-4822-2F24-0C896D565B84}"/>
                </a:ext>
              </a:extLst>
            </p:cNvPr>
            <p:cNvSpPr txBox="1"/>
            <p:nvPr/>
          </p:nvSpPr>
          <p:spPr>
            <a:xfrm>
              <a:off x="4949655" y="442121"/>
              <a:ext cx="3667125" cy="2734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Если есть раздел - то сюда название раздела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B9056F3-7E47-0C5F-7CAA-E77C991B46EF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3">
            <a:extLst>
              <a:ext uri="{FF2B5EF4-FFF2-40B4-BE49-F238E27FC236}">
                <a16:creationId xmlns:a16="http://schemas.microsoft.com/office/drawing/2014/main" id="{68E73571-80CD-1DA0-7301-304ED77BC89D}"/>
              </a:ext>
            </a:extLst>
          </p:cNvPr>
          <p:cNvSpPr txBox="1">
            <a:spLocks/>
          </p:cNvSpPr>
          <p:nvPr/>
        </p:nvSpPr>
        <p:spPr>
          <a:xfrm>
            <a:off x="867245" y="1369523"/>
            <a:ext cx="5228756" cy="144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spcBef>
                <a:spcPts val="24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latin typeface="PT Sans Narrow" panose="020B0506020203020204" pitchFamily="34" charset="-52"/>
                <a:sym typeface="Helvetica"/>
              </a:rPr>
              <a:t>Заголовок набран в две или три строки 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58E621AD-74DB-723C-E6FF-0CFE91D3CC82}"/>
              </a:ext>
            </a:extLst>
          </p:cNvPr>
          <p:cNvSpPr txBox="1">
            <a:spLocks/>
          </p:cNvSpPr>
          <p:nvPr/>
        </p:nvSpPr>
        <p:spPr>
          <a:xfrm>
            <a:off x="888511" y="2973187"/>
            <a:ext cx="5228756" cy="265143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текст основной 13 </a:t>
            </a:r>
            <a:r>
              <a:rPr lang="en-US" sz="1300" dirty="0">
                <a:latin typeface="PT Sans" panose="020B0503020203020204" pitchFamily="34" charset="-52"/>
              </a:rPr>
              <a:t>pt</a:t>
            </a:r>
            <a:r>
              <a:rPr lang="ru-RU" sz="1300" dirty="0">
                <a:latin typeface="PT Sans" panose="020B0503020203020204" pitchFamily="34" charset="-52"/>
              </a:rPr>
              <a:t>, хорошо читается как а экране так и в распечатанном виде. Не забывайте проверять, что шрифт </a:t>
            </a:r>
            <a:r>
              <a:rPr lang="en-US" sz="1300" dirty="0">
                <a:latin typeface="PT Sans" panose="020B0503020203020204" pitchFamily="34" charset="-52"/>
              </a:rPr>
              <a:t>Pt sans, </a:t>
            </a:r>
            <a:r>
              <a:rPr lang="ru-RU" sz="1300" dirty="0">
                <a:latin typeface="PT Sans" panose="020B0503020203020204" pitchFamily="34" charset="-52"/>
              </a:rPr>
              <a:t>а не </a:t>
            </a:r>
            <a:r>
              <a:rPr lang="en-US" sz="1300" dirty="0">
                <a:latin typeface="PT Sans" panose="020B0503020203020204" pitchFamily="34" charset="-52"/>
              </a:rPr>
              <a:t>Times new roman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 Многие не замечают, что шрифт-то уже другой, с засечками например.</a:t>
            </a:r>
            <a:r>
              <a:rPr lang="en-US" sz="1300" dirty="0">
                <a:latin typeface="PT Sans" panose="020B0503020203020204" pitchFamily="34" charset="-52"/>
              </a:rPr>
              <a:t>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300" dirty="0">
                <a:latin typeface="PT Sans" panose="020B0503020203020204" pitchFamily="34" charset="-52"/>
              </a:rPr>
              <a:t>Тут текст основной 13 </a:t>
            </a:r>
            <a:r>
              <a:rPr lang="en-US" sz="1300" dirty="0">
                <a:latin typeface="PT Sans" panose="020B0503020203020204" pitchFamily="34" charset="-52"/>
              </a:rPr>
              <a:t>pt</a:t>
            </a:r>
            <a:r>
              <a:rPr lang="ru-RU" sz="1300" dirty="0">
                <a:latin typeface="PT Sans" panose="020B0503020203020204" pitchFamily="34" charset="-52"/>
              </a:rPr>
              <a:t>, хорошо читается как а экране так и в распечатанном виде. Не забывайте проверять, что шрифт </a:t>
            </a:r>
            <a:r>
              <a:rPr lang="en-US" sz="1300" dirty="0">
                <a:latin typeface="PT Sans" panose="020B0503020203020204" pitchFamily="34" charset="-52"/>
              </a:rPr>
              <a:t>Pt sans, </a:t>
            </a:r>
            <a:r>
              <a:rPr lang="ru-RU" sz="1300" dirty="0">
                <a:latin typeface="PT Sans" panose="020B0503020203020204" pitchFamily="34" charset="-52"/>
              </a:rPr>
              <a:t>а не </a:t>
            </a:r>
            <a:r>
              <a:rPr lang="en-US" sz="1300" dirty="0">
                <a:latin typeface="PT Sans" panose="020B0503020203020204" pitchFamily="34" charset="-52"/>
              </a:rPr>
              <a:t>Times new roman </a:t>
            </a:r>
            <a:r>
              <a:rPr lang="ru-RU" sz="1300" dirty="0">
                <a:latin typeface="PT Sans" panose="020B0503020203020204" pitchFamily="34" charset="-52"/>
                <a:sym typeface="Wingdings" panose="05000000000000000000" pitchFamily="2" charset="2"/>
              </a:rPr>
              <a:t> Многие не замечают, что шрифт-то уже другой, с засечками например.</a:t>
            </a:r>
            <a:r>
              <a:rPr lang="en-US" sz="1300" dirty="0">
                <a:latin typeface="PT Sans" panose="020B0503020203020204" pitchFamily="34" charset="-52"/>
              </a:rPr>
              <a:t> </a:t>
            </a:r>
            <a:endParaRPr lang="ru-RU" sz="1300" dirty="0">
              <a:latin typeface="PT Sans" panose="020B0503020203020204" pitchFamily="34" charset="-52"/>
            </a:endParaRPr>
          </a:p>
          <a:p>
            <a:pPr marL="0" indent="0" defTabSz="25146">
              <a:lnSpc>
                <a:spcPct val="100000"/>
              </a:lnSpc>
              <a:spcBef>
                <a:spcPts val="250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300" dirty="0">
              <a:latin typeface="PT Sans" panose="020B0503020203020204" pitchFamily="34" charset="-52"/>
            </a:endParaRPr>
          </a:p>
        </p:txBody>
      </p:sp>
      <p:sp>
        <p:nvSpPr>
          <p:cNvPr id="2" name="TextBox 44">
            <a:extLst>
              <a:ext uri="{FF2B5EF4-FFF2-40B4-BE49-F238E27FC236}">
                <a16:creationId xmlns:a16="http://schemas.microsoft.com/office/drawing/2014/main" id="{2468EE56-5B6A-1908-8547-D741F6BC0999}"/>
              </a:ext>
            </a:extLst>
          </p:cNvPr>
          <p:cNvSpPr txBox="1">
            <a:spLocks/>
          </p:cNvSpPr>
          <p:nvPr/>
        </p:nvSpPr>
        <p:spPr>
          <a:xfrm>
            <a:off x="6365125" y="2909389"/>
            <a:ext cx="5497881" cy="35356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5400">
              <a:lnSpc>
                <a:spcPct val="100000"/>
              </a:lnSpc>
              <a:spcBef>
                <a:spcPts val="2400"/>
              </a:spcBef>
              <a:buSzTx/>
              <a:buFontTx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solidFill>
                  <a:srgbClr val="0095AC"/>
                </a:solidFill>
                <a:latin typeface="PT Sans Narrow" panose="020B0506020203020204" pitchFamily="34" charset="-52"/>
              </a:rPr>
              <a:t>Основные мысли можно выделять крупным шрифтом. Часто такое делать не надо. Цвет синий как в логотипе, а шрифт </a:t>
            </a:r>
            <a:r>
              <a:rPr lang="en-US" sz="2400" dirty="0">
                <a:solidFill>
                  <a:srgbClr val="0095AC"/>
                </a:solidFill>
                <a:latin typeface="PT Sans Narrow" panose="020B0506020203020204" pitchFamily="34" charset="-52"/>
              </a:rPr>
              <a:t>PT sans narrow </a:t>
            </a:r>
            <a:r>
              <a:rPr lang="ru-RU" sz="2400" dirty="0">
                <a:solidFill>
                  <a:srgbClr val="0095AC"/>
                </a:solidFill>
                <a:latin typeface="PT Sans Narrow" panose="020B0506020203020204" pitchFamily="34" charset="-52"/>
              </a:rPr>
              <a:t>как в заголовках.</a:t>
            </a:r>
          </a:p>
        </p:txBody>
      </p:sp>
      <p:sp>
        <p:nvSpPr>
          <p:cNvPr id="3" name="TextBox 44">
            <a:extLst>
              <a:ext uri="{FF2B5EF4-FFF2-40B4-BE49-F238E27FC236}">
                <a16:creationId xmlns:a16="http://schemas.microsoft.com/office/drawing/2014/main" id="{60768471-69F6-A87D-B8AB-88C98C8E2E96}"/>
              </a:ext>
            </a:extLst>
          </p:cNvPr>
          <p:cNvSpPr txBox="1">
            <a:spLocks/>
          </p:cNvSpPr>
          <p:nvPr/>
        </p:nvSpPr>
        <p:spPr>
          <a:xfrm>
            <a:off x="888511" y="6071190"/>
            <a:ext cx="5228756" cy="54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numCol="1" spcCol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latin typeface="PT Sans" panose="020B0503020203020204" pitchFamily="34" charset="-52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ru-RU" sz="1000" dirty="0" err="1">
                <a:latin typeface="PT Sans" panose="020B0503020203020204" pitchFamily="34" charset="-52"/>
              </a:rPr>
              <a:t>pt</a:t>
            </a:r>
            <a:endParaRPr lang="ru-RU" sz="1000" dirty="0">
              <a:latin typeface="PT Sans" panose="020B0503020203020204" pitchFamily="34" charset="-52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FAE6CF-347D-6E4C-6CE3-BF9B252EE873}"/>
              </a:ext>
            </a:extLst>
          </p:cNvPr>
          <p:cNvGrpSpPr/>
          <p:nvPr/>
        </p:nvGrpSpPr>
        <p:grpSpPr>
          <a:xfrm>
            <a:off x="3557075" y="217675"/>
            <a:ext cx="2597288" cy="570690"/>
            <a:chOff x="4854102" y="325314"/>
            <a:chExt cx="3165867" cy="507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E1AA73-EC10-C0C1-0DE7-207B77062C3E}"/>
                </a:ext>
              </a:extLst>
            </p:cNvPr>
            <p:cNvSpPr txBox="1"/>
            <p:nvPr/>
          </p:nvSpPr>
          <p:spPr>
            <a:xfrm>
              <a:off x="4949655" y="346404"/>
              <a:ext cx="3070314" cy="4649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latin typeface="PT Sans Narrow" panose="020B0506020203020204" pitchFamily="34" charset="-52"/>
                </a:rPr>
                <a:t>Название презентации сюда. Можно в две строки (14 </a:t>
              </a:r>
              <a:r>
                <a:rPr lang="en-US" sz="1400" dirty="0">
                  <a:latin typeface="PT Sans Narrow" panose="020B0506020203020204" pitchFamily="34" charset="-52"/>
                </a:rPr>
                <a:t>pt</a:t>
              </a:r>
              <a:r>
                <a:rPr lang="ru-RU" sz="1400" dirty="0">
                  <a:latin typeface="PT Sans Narrow" panose="020B0506020203020204" pitchFamily="34" charset="-52"/>
                </a:rPr>
                <a:t>)</a:t>
              </a: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1B28A04-27CD-86FB-1115-0ED3CF6138D3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02" y="325314"/>
              <a:ext cx="0" cy="50709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158F9-22FE-71F0-F734-6D0349F5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8440-3CB8-4E8F-B343-0B405A25C21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91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1819</Words>
  <Application>Microsoft Office PowerPoint</Application>
  <PresentationFormat>Широкоэкранный</PresentationFormat>
  <Paragraphs>211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PT Sans</vt:lpstr>
      <vt:lpstr>PT Sans Narrow</vt:lpstr>
      <vt:lpstr>Тема Office</vt:lpstr>
      <vt:lpstr>Название презентации  может быть набрано в две или три строки 54 pt</vt:lpstr>
      <vt:lpstr>Название презентации  может быть и такой компоновки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Dissertation department</dc:creator>
  <cp:lastModifiedBy>Dissertation department</cp:lastModifiedBy>
  <cp:revision>115</cp:revision>
  <dcterms:created xsi:type="dcterms:W3CDTF">2023-07-01T12:37:13Z</dcterms:created>
  <dcterms:modified xsi:type="dcterms:W3CDTF">2023-07-02T07:11:42Z</dcterms:modified>
</cp:coreProperties>
</file>