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3" r:id="rId4"/>
    <p:sldId id="264" r:id="rId5"/>
    <p:sldId id="259" r:id="rId6"/>
    <p:sldId id="265" r:id="rId7"/>
    <p:sldId id="261" r:id="rId8"/>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20" d="100"/>
          <a:sy n="20" d="100"/>
        </p:scale>
        <p:origin x="195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ru-RU"/>
              <a:t>Образец заголовка</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30.06.2023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62881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30.06.2023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78224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30.06.2023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315126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30.06.2023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37340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ru-RU"/>
              <a:t>Образец заголовка</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597A8D5-D47A-43AE-8536-9441D477BD16}" type="datetimeFigureOut">
              <a:rPr lang="ru-RU" smtClean="0"/>
              <a:t>30.06.2023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84488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597A8D5-D47A-43AE-8536-9441D477BD16}" type="datetimeFigureOut">
              <a:rPr lang="ru-RU" smtClean="0"/>
              <a:t>30.06.2023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7493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a:t>Образец текста</a:t>
            </a:r>
          </a:p>
        </p:txBody>
      </p:sp>
      <p:sp>
        <p:nvSpPr>
          <p:cNvPr id="4" name="Content Placeholder 3"/>
          <p:cNvSpPr>
            <a:spLocks noGrp="1"/>
          </p:cNvSpPr>
          <p:nvPr>
            <p:ph sz="half" idx="2"/>
          </p:nvPr>
        </p:nvSpPr>
        <p:spPr>
          <a:xfrm>
            <a:off x="2085368" y="15635264"/>
            <a:ext cx="12807832" cy="22997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a:t>Образец текста</a:t>
            </a:r>
          </a:p>
        </p:txBody>
      </p:sp>
      <p:sp>
        <p:nvSpPr>
          <p:cNvPr id="6" name="Content Placeholder 5"/>
          <p:cNvSpPr>
            <a:spLocks noGrp="1"/>
          </p:cNvSpPr>
          <p:nvPr>
            <p:ph sz="quarter" idx="4"/>
          </p:nvPr>
        </p:nvSpPr>
        <p:spPr>
          <a:xfrm>
            <a:off x="15326828" y="15635264"/>
            <a:ext cx="12870909" cy="22997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597A8D5-D47A-43AE-8536-9441D477BD16}" type="datetimeFigureOut">
              <a:rPr lang="ru-RU" smtClean="0"/>
              <a:t>30.06.2023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62151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597A8D5-D47A-43AE-8536-9441D477BD16}" type="datetimeFigureOut">
              <a:rPr lang="ru-RU" smtClean="0"/>
              <a:t>30.06.2023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313281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7A8D5-D47A-43AE-8536-9441D477BD16}" type="datetimeFigureOut">
              <a:rPr lang="ru-RU" smtClean="0"/>
              <a:t>30.06.2023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4200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a:t>Образец заголовка</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a:t>Образец текста</a:t>
            </a:r>
          </a:p>
        </p:txBody>
      </p:sp>
      <p:sp>
        <p:nvSpPr>
          <p:cNvPr id="5" name="Date Placeholder 4"/>
          <p:cNvSpPr>
            <a:spLocks noGrp="1"/>
          </p:cNvSpPr>
          <p:nvPr>
            <p:ph type="dt" sz="half" idx="10"/>
          </p:nvPr>
        </p:nvSpPr>
        <p:spPr/>
        <p:txBody>
          <a:bodyPr/>
          <a:lstStyle/>
          <a:p>
            <a:fld id="{3597A8D5-D47A-43AE-8536-9441D477BD16}" type="datetimeFigureOut">
              <a:rPr lang="ru-RU" smtClean="0"/>
              <a:t>30.06.2023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24776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ru-RU"/>
              <a:t>Вставка рисунка</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a:t>Образец текста</a:t>
            </a:r>
          </a:p>
        </p:txBody>
      </p:sp>
      <p:sp>
        <p:nvSpPr>
          <p:cNvPr id="5" name="Date Placeholder 4"/>
          <p:cNvSpPr>
            <a:spLocks noGrp="1"/>
          </p:cNvSpPr>
          <p:nvPr>
            <p:ph type="dt" sz="half" idx="10"/>
          </p:nvPr>
        </p:nvSpPr>
        <p:spPr/>
        <p:txBody>
          <a:bodyPr/>
          <a:lstStyle/>
          <a:p>
            <a:fld id="{3597A8D5-D47A-43AE-8536-9441D477BD16}" type="datetimeFigureOut">
              <a:rPr lang="ru-RU" smtClean="0"/>
              <a:t>30.06.2023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68599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597A8D5-D47A-43AE-8536-9441D477BD16}" type="datetimeFigureOut">
              <a:rPr lang="ru-RU" smtClean="0"/>
              <a:t>30.06.2023</a:t>
            </a:fld>
            <a:endParaRPr lang="ru-RU"/>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A0D1C390-1276-4C3E-AC4A-0F2308472FC7}" type="slidenum">
              <a:rPr lang="ru-RU" smtClean="0"/>
              <a:t>‹#›</a:t>
            </a:fld>
            <a:endParaRPr lang="ru-RU"/>
          </a:p>
        </p:txBody>
      </p:sp>
    </p:spTree>
    <p:extLst>
      <p:ext uri="{BB962C8B-B14F-4D97-AF65-F5344CB8AC3E}">
        <p14:creationId xmlns:p14="http://schemas.microsoft.com/office/powerpoint/2010/main" val="2759977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sk.yandex.ru/i/p2_0xGdRZz8FmQ" TargetMode="External"/><Relationship Id="rId7" Type="http://schemas.openxmlformats.org/officeDocument/2006/relationships/hyperlink" Target="https://disk.yandex.ru/i/AuEyJ2s8Sw84EQ" TargetMode="External"/><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2F7065-0CDD-75F5-00D2-395992E54B25}"/>
              </a:ext>
            </a:extLst>
          </p:cNvPr>
          <p:cNvSpPr txBox="1"/>
          <p:nvPr/>
        </p:nvSpPr>
        <p:spPr>
          <a:xfrm>
            <a:off x="1490370" y="7634844"/>
            <a:ext cx="12699310" cy="1323439"/>
          </a:xfrm>
          <a:prstGeom prst="rect">
            <a:avLst/>
          </a:prstGeom>
          <a:noFill/>
        </p:spPr>
        <p:txBody>
          <a:bodyPr wrap="square" rtlCol="0">
            <a:spAutoFit/>
          </a:bodyPr>
          <a:lstStyle/>
          <a:p>
            <a:r>
              <a:rPr lang="ru-RU" sz="8000" dirty="0">
                <a:latin typeface="PT Sans Narrow" panose="020B0506020203020204" pitchFamily="34" charset="-52"/>
              </a:rPr>
              <a:t>Заголовок 2 уровня</a:t>
            </a:r>
          </a:p>
        </p:txBody>
      </p:sp>
      <p:sp>
        <p:nvSpPr>
          <p:cNvPr id="13" name="Прямоугольник: скругленные углы 12">
            <a:extLst>
              <a:ext uri="{FF2B5EF4-FFF2-40B4-BE49-F238E27FC236}">
                <a16:creationId xmlns:a16="http://schemas.microsoft.com/office/drawing/2014/main" id="{C0AFC2AC-61AD-E0F7-ED53-4D4641DBCD75}"/>
              </a:ext>
            </a:extLst>
          </p:cNvPr>
          <p:cNvSpPr/>
          <p:nvPr/>
        </p:nvSpPr>
        <p:spPr>
          <a:xfrm>
            <a:off x="835252" y="9094016"/>
            <a:ext cx="15280291" cy="8823263"/>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ru-RU" sz="3200" dirty="0">
                <a:latin typeface="PT Sans" panose="020B0503020203020204" pitchFamily="34" charset="-52"/>
              </a:rPr>
              <a:t>Заголовок второго уровня по умолчанию 96 </a:t>
            </a:r>
            <a:r>
              <a:rPr lang="en-US" sz="3200" dirty="0">
                <a:latin typeface="PT Sans" panose="020B0503020203020204" pitchFamily="34" charset="-52"/>
              </a:rPr>
              <a:t>pt </a:t>
            </a:r>
            <a:r>
              <a:rPr lang="ru-RU" sz="3200" dirty="0">
                <a:latin typeface="PT Sans" panose="020B0503020203020204" pitchFamily="34" charset="-52"/>
              </a:rPr>
              <a:t>черный</a:t>
            </a:r>
            <a:r>
              <a:rPr lang="en-US" sz="3200" dirty="0">
                <a:latin typeface="PT Sans" panose="020B0503020203020204" pitchFamily="34" charset="-52"/>
              </a:rPr>
              <a:t>.</a:t>
            </a:r>
          </a:p>
          <a:p>
            <a:pPr algn="just"/>
            <a:r>
              <a:rPr lang="ru-RU" sz="3200" dirty="0">
                <a:latin typeface="PT Sans" panose="020B0503020203020204" pitchFamily="34" charset="-52"/>
              </a:rPr>
              <a:t>Все заголовки шрифтом </a:t>
            </a:r>
            <a:r>
              <a:rPr lang="en-US" sz="3200" dirty="0">
                <a:latin typeface="PT Sans" panose="020B0503020203020204" pitchFamily="34" charset="-52"/>
              </a:rPr>
              <a:t>PT sans narrow.</a:t>
            </a:r>
            <a:r>
              <a:rPr lang="ru-RU" sz="3200" dirty="0">
                <a:latin typeface="PT Sans" panose="020B0503020203020204" pitchFamily="34" charset="-52"/>
              </a:rPr>
              <a:t> Заголовок выровнен по тексту в блоке, а не по его рамке.</a:t>
            </a:r>
            <a:endParaRPr lang="en-US" sz="3200" dirty="0">
              <a:latin typeface="PT Sans" panose="020B0503020203020204" pitchFamily="34" charset="-52"/>
            </a:endParaRPr>
          </a:p>
          <a:p>
            <a:pPr algn="just"/>
            <a:endParaRPr lang="ru-RU" sz="3200" dirty="0">
              <a:latin typeface="PT Sans" panose="020B0503020203020204" pitchFamily="34" charset="-52"/>
            </a:endParaRPr>
          </a:p>
          <a:p>
            <a:pPr algn="just"/>
            <a:r>
              <a:rPr lang="ru-RU" sz="3200" dirty="0">
                <a:latin typeface="PT Sans" panose="020B0503020203020204" pitchFamily="34" charset="-52"/>
              </a:rPr>
              <a:t>Основной шрифт </a:t>
            </a:r>
            <a:r>
              <a:rPr lang="en-US" sz="3200" dirty="0">
                <a:latin typeface="PT Sans" panose="020B0503020203020204" pitchFamily="34" charset="-52"/>
              </a:rPr>
              <a:t>PT sans 32 pt </a:t>
            </a:r>
            <a:r>
              <a:rPr lang="ru-RU" sz="3200" dirty="0">
                <a:latin typeface="PT Sans" panose="020B0503020203020204" pitchFamily="34" charset="-52"/>
              </a:rPr>
              <a:t>черный.</a:t>
            </a:r>
            <a:r>
              <a:rPr lang="en-US" sz="3200" dirty="0">
                <a:latin typeface="PT Sans" panose="020B0503020203020204" pitchFamily="34" charset="-52"/>
              </a:rPr>
              <a:t> </a:t>
            </a:r>
            <a:r>
              <a:rPr lang="ru-RU" sz="3200" dirty="0">
                <a:latin typeface="PT Sans" panose="020B0503020203020204" pitchFamily="34" charset="-52"/>
              </a:rPr>
              <a:t>Обратите внимание, что шрифт НЕ как у заголовков. Размер шрифта можно варьировать в зависимости от количества текста на постере.</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Для использования текстового блока надо скопировать этот блок, разместить в нужном месте и заменить текст. </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Отступы текста от кроев блока старайтесь делать одинаковыми.</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Закругление блоков такое же, как и у синего блока в шпаке.</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Выравнивание от края – по синему блоку в шпаке. </a:t>
            </a:r>
          </a:p>
        </p:txBody>
      </p:sp>
      <p:sp>
        <p:nvSpPr>
          <p:cNvPr id="14" name="TextBox 13">
            <a:extLst>
              <a:ext uri="{FF2B5EF4-FFF2-40B4-BE49-F238E27FC236}">
                <a16:creationId xmlns:a16="http://schemas.microsoft.com/office/drawing/2014/main" id="{A4B33219-5777-95C1-44FD-2CDCF1F46780}"/>
              </a:ext>
            </a:extLst>
          </p:cNvPr>
          <p:cNvSpPr txBox="1"/>
          <p:nvPr/>
        </p:nvSpPr>
        <p:spPr>
          <a:xfrm>
            <a:off x="1394118" y="19332971"/>
            <a:ext cx="20907647" cy="1323439"/>
          </a:xfrm>
          <a:prstGeom prst="rect">
            <a:avLst/>
          </a:prstGeom>
          <a:noFill/>
        </p:spPr>
        <p:txBody>
          <a:bodyPr wrap="square" rtlCol="0">
            <a:spAutoFit/>
          </a:bodyPr>
          <a:lstStyle/>
          <a:p>
            <a:r>
              <a:rPr lang="ru-RU" sz="8000" dirty="0">
                <a:latin typeface="PT Sans Narrow" panose="020B0506020203020204" pitchFamily="34" charset="-52"/>
              </a:rPr>
              <a:t>Текстовый блок с изображением</a:t>
            </a:r>
          </a:p>
        </p:txBody>
      </p:sp>
      <p:sp>
        <p:nvSpPr>
          <p:cNvPr id="15" name="Прямоугольник: скругленные углы 14">
            <a:extLst>
              <a:ext uri="{FF2B5EF4-FFF2-40B4-BE49-F238E27FC236}">
                <a16:creationId xmlns:a16="http://schemas.microsoft.com/office/drawing/2014/main" id="{36771A7E-7609-3CBE-72F0-AC6F1841DDEB}"/>
              </a:ext>
            </a:extLst>
          </p:cNvPr>
          <p:cNvSpPr/>
          <p:nvPr/>
        </p:nvSpPr>
        <p:spPr>
          <a:xfrm>
            <a:off x="835253" y="20772697"/>
            <a:ext cx="28666179" cy="9861891"/>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r>
              <a:rPr lang="ru-RU" sz="3200" dirty="0">
                <a:latin typeface="PT Sans" panose="020B0503020203020204" pitchFamily="34" charset="-52"/>
              </a:rPr>
              <a:t>Используйте изображения максимального размера и качества.</a:t>
            </a:r>
          </a:p>
          <a:p>
            <a:endParaRPr lang="ru-RU" sz="3200" dirty="0">
              <a:latin typeface="PT Sans" panose="020B0503020203020204" pitchFamily="34" charset="-52"/>
            </a:endParaRPr>
          </a:p>
          <a:p>
            <a:r>
              <a:rPr lang="ru-RU" sz="3200" dirty="0">
                <a:latin typeface="PT Sans" panose="020B0503020203020204" pitchFamily="34" charset="-52"/>
              </a:rPr>
              <a:t>Если возможно – изображение должно быть на белом фоне, без рамок.</a:t>
            </a:r>
          </a:p>
          <a:p>
            <a:endParaRPr lang="ru-RU" sz="3200" dirty="0">
              <a:latin typeface="PT Sans" panose="020B0503020203020204" pitchFamily="34" charset="-52"/>
            </a:endParaRPr>
          </a:p>
          <a:p>
            <a:r>
              <a:rPr lang="ru-RU" sz="3200" dirty="0">
                <a:latin typeface="PT Sans" panose="020B0503020203020204" pitchFamily="34" charset="-52"/>
              </a:rPr>
              <a:t>Для того, чтобы текст не оказывался ПОД рисунком используйте отступы белого блока справа или слева. Это можно посмотреть этом блоке если открыть «формат фигуры».</a:t>
            </a:r>
            <a:br>
              <a:rPr lang="ru-RU" sz="3200" dirty="0">
                <a:latin typeface="PT Sans" panose="020B0503020203020204" pitchFamily="34" charset="-52"/>
              </a:rPr>
            </a:br>
            <a:r>
              <a:rPr lang="ru-RU" sz="3200" dirty="0">
                <a:latin typeface="PT Sans" panose="020B0503020203020204" pitchFamily="34" charset="-52"/>
              </a:rPr>
              <a:t>Пример по ссылке </a:t>
            </a:r>
            <a:r>
              <a:rPr lang="en-US" sz="3200" dirty="0">
                <a:latin typeface="PT Sans" panose="020B0503020203020204" pitchFamily="34" charset="-52"/>
                <a:hlinkClick r:id="rId3"/>
              </a:rPr>
              <a:t>https://disk.yandex.ru/i/p2_0xGdRZz8FmQ</a:t>
            </a:r>
            <a:r>
              <a:rPr lang="ru-RU" sz="3200" dirty="0">
                <a:latin typeface="PT Sans" panose="020B0503020203020204" pitchFamily="34" charset="-52"/>
              </a:rPr>
              <a:t> </a:t>
            </a:r>
          </a:p>
          <a:p>
            <a:endParaRPr lang="ru-RU" sz="4524" dirty="0">
              <a:latin typeface="PT Sans" panose="020B0503020203020204" pitchFamily="34" charset="-52"/>
            </a:endParaRPr>
          </a:p>
          <a:p>
            <a:r>
              <a:rPr lang="ru-RU" sz="4800" dirty="0">
                <a:latin typeface="PT Sans" panose="020B0503020203020204" pitchFamily="34" charset="-52"/>
              </a:rPr>
              <a:t>Очень важные мысли можно выделить крупным шрифтом </a:t>
            </a:r>
            <a:r>
              <a:rPr lang="en-US" sz="4800" dirty="0">
                <a:latin typeface="PT Sans" panose="020B0503020203020204" pitchFamily="34" charset="-52"/>
              </a:rPr>
              <a:t>PT sans </a:t>
            </a:r>
            <a:r>
              <a:rPr lang="ru-RU" sz="4800" dirty="0">
                <a:latin typeface="PT Sans" panose="020B0503020203020204" pitchFamily="34" charset="-52"/>
              </a:rPr>
              <a:t>размера 48 </a:t>
            </a:r>
            <a:r>
              <a:rPr lang="en-US" sz="4800" dirty="0">
                <a:latin typeface="PT Sans" panose="020B0503020203020204" pitchFamily="34" charset="-52"/>
              </a:rPr>
              <a:t>pt.</a:t>
            </a:r>
            <a:endParaRPr lang="ru-RU" sz="4800" dirty="0">
              <a:latin typeface="PT Sans" panose="020B0503020203020204" pitchFamily="34" charset="-52"/>
            </a:endParaRPr>
          </a:p>
          <a:p>
            <a:br>
              <a:rPr lang="en-US" sz="3200" dirty="0">
                <a:latin typeface="PT Sans" panose="020B0503020203020204" pitchFamily="34" charset="-52"/>
              </a:rPr>
            </a:br>
            <a:r>
              <a:rPr lang="ru-RU" sz="3200" dirty="0">
                <a:latin typeface="PT Sans" panose="020B0503020203020204" pitchFamily="34" charset="-52"/>
              </a:rPr>
              <a:t>Можно ставить рисунки без фона без белого блока  - см ниже.</a:t>
            </a:r>
          </a:p>
          <a:p>
            <a:r>
              <a:rPr lang="ru-RU" sz="3200" dirty="0">
                <a:latin typeface="PT Sans" panose="020B0503020203020204" pitchFamily="34" charset="-52"/>
              </a:rPr>
              <a:t>Прозрачный фон поддерживают – </a:t>
            </a:r>
            <a:r>
              <a:rPr lang="en-US" sz="3200" dirty="0">
                <a:latin typeface="PT Sans" panose="020B0503020203020204" pitchFamily="34" charset="-52"/>
              </a:rPr>
              <a:t>gif, </a:t>
            </a:r>
            <a:r>
              <a:rPr lang="en-US" sz="3200" dirty="0" err="1">
                <a:latin typeface="PT Sans" panose="020B0503020203020204" pitchFamily="34" charset="-52"/>
              </a:rPr>
              <a:t>png</a:t>
            </a:r>
            <a:r>
              <a:rPr lang="en-US" sz="3200" dirty="0">
                <a:latin typeface="PT Sans" panose="020B0503020203020204" pitchFamily="34" charset="-52"/>
              </a:rPr>
              <a:t>.</a:t>
            </a:r>
            <a:r>
              <a:rPr lang="ru-RU" sz="3200" dirty="0">
                <a:latin typeface="PT Sans" panose="020B0503020203020204" pitchFamily="34" charset="-52"/>
              </a:rPr>
              <a:t> </a:t>
            </a:r>
          </a:p>
          <a:p>
            <a:r>
              <a:rPr lang="ru-RU" sz="3200" dirty="0">
                <a:latin typeface="PT Sans" panose="020B0503020203020204" pitchFamily="34" charset="-52"/>
              </a:rPr>
              <a:t>Для векторных изображений используйте </a:t>
            </a:r>
            <a:r>
              <a:rPr lang="en-US" sz="3200" dirty="0" err="1">
                <a:latin typeface="PT Sans" panose="020B0503020203020204" pitchFamily="34" charset="-52"/>
              </a:rPr>
              <a:t>svg</a:t>
            </a:r>
            <a:r>
              <a:rPr lang="en-US" sz="3200" dirty="0">
                <a:latin typeface="PT Sans" panose="020B0503020203020204" pitchFamily="34" charset="-52"/>
              </a:rPr>
              <a:t> </a:t>
            </a:r>
            <a:r>
              <a:rPr lang="ru-RU" sz="3200" dirty="0">
                <a:latin typeface="PT Sans" panose="020B0503020203020204" pitchFamily="34" charset="-52"/>
              </a:rPr>
              <a:t>или </a:t>
            </a:r>
            <a:r>
              <a:rPr lang="en-US" sz="3200" dirty="0" err="1">
                <a:latin typeface="PT Sans" panose="020B0503020203020204" pitchFamily="34" charset="-52"/>
              </a:rPr>
              <a:t>wmf</a:t>
            </a:r>
            <a:r>
              <a:rPr lang="en-US" sz="3200" dirty="0">
                <a:latin typeface="PT Sans" panose="020B0503020203020204" pitchFamily="34" charset="-52"/>
              </a:rPr>
              <a:t> (</a:t>
            </a:r>
            <a:r>
              <a:rPr lang="ru-RU" sz="3200" dirty="0">
                <a:latin typeface="PT Sans" panose="020B0503020203020204" pitchFamily="34" charset="-52"/>
              </a:rPr>
              <a:t>шрифты переводите в кривые)</a:t>
            </a:r>
            <a:endParaRPr lang="ru-RU" sz="4524" dirty="0">
              <a:latin typeface="PT Sans" panose="020B0503020203020204" pitchFamily="34" charset="-52"/>
            </a:endParaRPr>
          </a:p>
        </p:txBody>
      </p:sp>
      <p:pic>
        <p:nvPicPr>
          <p:cNvPr id="18" name="Рисунок 17" descr="Изображение выглядит как Детское искусство, искусство&#10;&#10;Автоматически созданное описание">
            <a:extLst>
              <a:ext uri="{FF2B5EF4-FFF2-40B4-BE49-F238E27FC236}">
                <a16:creationId xmlns:a16="http://schemas.microsoft.com/office/drawing/2014/main" id="{9B5CA062-C7BF-4558-2AA2-509A9C492C7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270577" y="20914092"/>
            <a:ext cx="11580969" cy="9500013"/>
          </a:xfrm>
          <a:prstGeom prst="rect">
            <a:avLst/>
          </a:prstGeom>
        </p:spPr>
      </p:pic>
      <p:sp>
        <p:nvSpPr>
          <p:cNvPr id="26" name="TextBox 25">
            <a:extLst>
              <a:ext uri="{FF2B5EF4-FFF2-40B4-BE49-F238E27FC236}">
                <a16:creationId xmlns:a16="http://schemas.microsoft.com/office/drawing/2014/main" id="{DDEA0CCA-D008-12C7-DB75-B9A25691D223}"/>
              </a:ext>
            </a:extLst>
          </p:cNvPr>
          <p:cNvSpPr txBox="1"/>
          <p:nvPr/>
        </p:nvSpPr>
        <p:spPr>
          <a:xfrm>
            <a:off x="2005530" y="39580638"/>
            <a:ext cx="11991646" cy="788549"/>
          </a:xfrm>
          <a:prstGeom prst="rect">
            <a:avLst/>
          </a:prstGeom>
          <a:noFill/>
        </p:spPr>
        <p:txBody>
          <a:bodyPr wrap="square" rtlCol="0">
            <a:spAutoFit/>
          </a:bodyPr>
          <a:lstStyle/>
          <a:p>
            <a:r>
              <a:rPr lang="ru-RU" sz="4524" dirty="0">
                <a:latin typeface="PT Sans" panose="020B0503020203020204" pitchFamily="34" charset="-52"/>
              </a:rPr>
              <a:t>Подпись рисунка</a:t>
            </a:r>
          </a:p>
        </p:txBody>
      </p:sp>
      <p:sp>
        <p:nvSpPr>
          <p:cNvPr id="27" name="Прямоугольник: скругленные углы 26">
            <a:extLst>
              <a:ext uri="{FF2B5EF4-FFF2-40B4-BE49-F238E27FC236}">
                <a16:creationId xmlns:a16="http://schemas.microsoft.com/office/drawing/2014/main" id="{C683DB34-EE18-DF4F-0F2C-CAE35038DF03}"/>
              </a:ext>
            </a:extLst>
          </p:cNvPr>
          <p:cNvSpPr/>
          <p:nvPr/>
        </p:nvSpPr>
        <p:spPr>
          <a:xfrm>
            <a:off x="16346097" y="9094016"/>
            <a:ext cx="13093863" cy="11463160"/>
          </a:xfrm>
          <a:prstGeom prst="roundRect">
            <a:avLst>
              <a:gd name="adj" fmla="val 4812"/>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marL="969584" indent="-969584" algn="just">
              <a:buFont typeface="Arial" panose="020B0604020202020204" pitchFamily="34" charset="0"/>
              <a:buChar char="•"/>
            </a:pPr>
            <a:r>
              <a:rPr lang="ru-RU" sz="4800" dirty="0">
                <a:latin typeface="PT Sans" panose="020B0503020203020204" pitchFamily="34" charset="-52"/>
              </a:rPr>
              <a:t>Оставляйте отступы от краев, ни текст, ни изображения не делайте в край блоков.</a:t>
            </a:r>
          </a:p>
          <a:p>
            <a:pPr marL="969584" indent="-969584" algn="just">
              <a:buFont typeface="Arial" panose="020B0604020202020204" pitchFamily="34" charset="0"/>
              <a:buChar char="•"/>
            </a:pPr>
            <a:r>
              <a:rPr lang="ru-RU" sz="4800" dirty="0">
                <a:latin typeface="PT Sans" panose="020B0503020203020204" pitchFamily="34" charset="-52"/>
              </a:rPr>
              <a:t>Подбирайте цветовую гамму</a:t>
            </a:r>
          </a:p>
          <a:p>
            <a:pPr marL="969584" indent="-969584" algn="just">
              <a:buFont typeface="Arial" panose="020B0604020202020204" pitchFamily="34" charset="0"/>
              <a:buChar char="•"/>
            </a:pPr>
            <a:r>
              <a:rPr lang="ru-RU" sz="4800" dirty="0">
                <a:latin typeface="PT Sans" panose="020B0503020203020204" pitchFamily="34" charset="-52"/>
              </a:rPr>
              <a:t>Следите за закруглениями блоков, они должны быть как у синего в шапке, и они меняются при изменении размеров блоков! </a:t>
            </a:r>
            <a:r>
              <a:rPr lang="ru-RU" sz="4800" b="1" dirty="0">
                <a:latin typeface="PT Sans" panose="020B0503020203020204" pitchFamily="34" charset="-52"/>
              </a:rPr>
              <a:t>Настраивайте их в конце!</a:t>
            </a:r>
          </a:p>
          <a:p>
            <a:pPr marL="969584" indent="-969584" algn="just">
              <a:buFont typeface="Arial" panose="020B0604020202020204" pitchFamily="34" charset="0"/>
              <a:buChar char="•"/>
            </a:pPr>
            <a:r>
              <a:rPr lang="ru-RU" sz="4800" dirty="0">
                <a:latin typeface="PT Sans" panose="020B0503020203020204" pitchFamily="34" charset="-52"/>
              </a:rPr>
              <a:t>Изображения используйте или векторные или растр 150</a:t>
            </a:r>
            <a:r>
              <a:rPr lang="en-US" sz="4800" dirty="0">
                <a:latin typeface="PT Sans" panose="020B0503020203020204" pitchFamily="34" charset="-52"/>
              </a:rPr>
              <a:t> dpi</a:t>
            </a:r>
          </a:p>
          <a:p>
            <a:pPr marL="969584" indent="-969584" algn="just">
              <a:buFont typeface="Arial" panose="020B0604020202020204" pitchFamily="34" charset="0"/>
              <a:buChar char="•"/>
            </a:pPr>
            <a:r>
              <a:rPr lang="ru-RU" sz="4800" dirty="0">
                <a:latin typeface="PT Sans" panose="020B0503020203020204" pitchFamily="34" charset="-52"/>
              </a:rPr>
              <a:t>Если вам хочется, можно весь постер делать в одном большом белом блоке (см. третий слайд)</a:t>
            </a:r>
          </a:p>
        </p:txBody>
      </p:sp>
      <p:sp>
        <p:nvSpPr>
          <p:cNvPr id="28" name="TextBox 27">
            <a:extLst>
              <a:ext uri="{FF2B5EF4-FFF2-40B4-BE49-F238E27FC236}">
                <a16:creationId xmlns:a16="http://schemas.microsoft.com/office/drawing/2014/main" id="{743972A7-09E3-52EA-9DD3-0F4730DFCF99}"/>
              </a:ext>
            </a:extLst>
          </p:cNvPr>
          <p:cNvSpPr txBox="1"/>
          <p:nvPr/>
        </p:nvSpPr>
        <p:spPr>
          <a:xfrm>
            <a:off x="16885563" y="7598220"/>
            <a:ext cx="12179937" cy="1323439"/>
          </a:xfrm>
          <a:prstGeom prst="rect">
            <a:avLst/>
          </a:prstGeom>
          <a:noFill/>
        </p:spPr>
        <p:txBody>
          <a:bodyPr wrap="square" rtlCol="0">
            <a:spAutoFit/>
          </a:bodyPr>
          <a:lstStyle/>
          <a:p>
            <a:r>
              <a:rPr lang="ru-RU" sz="8000" dirty="0">
                <a:latin typeface="PT Sans Narrow" panose="020B0506020203020204" pitchFamily="34" charset="-52"/>
              </a:rPr>
              <a:t>Основные правила</a:t>
            </a:r>
          </a:p>
        </p:txBody>
      </p:sp>
      <p:pic>
        <p:nvPicPr>
          <p:cNvPr id="3" name="Рисунок 2">
            <a:extLst>
              <a:ext uri="{FF2B5EF4-FFF2-40B4-BE49-F238E27FC236}">
                <a16:creationId xmlns:a16="http://schemas.microsoft.com/office/drawing/2014/main" id="{543BEFF9-613D-CD9D-CD7E-5609F82CEC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6225" y="31362162"/>
            <a:ext cx="13312117" cy="8231325"/>
          </a:xfrm>
          <a:prstGeom prst="rect">
            <a:avLst/>
          </a:prstGeom>
        </p:spPr>
      </p:pic>
      <p:sp>
        <p:nvSpPr>
          <p:cNvPr id="2" name="Прямоугольник: скругленные углы 1">
            <a:extLst>
              <a:ext uri="{FF2B5EF4-FFF2-40B4-BE49-F238E27FC236}">
                <a16:creationId xmlns:a16="http://schemas.microsoft.com/office/drawing/2014/main" id="{684A4089-ADB2-86A8-AEBC-69F7E7EBA5BD}"/>
              </a:ext>
            </a:extLst>
          </p:cNvPr>
          <p:cNvSpPr/>
          <p:nvPr/>
        </p:nvSpPr>
        <p:spPr>
          <a:xfrm>
            <a:off x="16346096" y="30929028"/>
            <a:ext cx="13093864" cy="7042635"/>
          </a:xfrm>
          <a:prstGeom prst="roundRect">
            <a:avLst>
              <a:gd name="adj" fmla="val 8363"/>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508976" tIns="508976" rIns="508976" bIns="508976" rtlCol="0" anchor="ctr"/>
          <a:lstStyle/>
          <a:p>
            <a:pPr algn="just"/>
            <a:r>
              <a:rPr lang="ru-RU" sz="4800" dirty="0">
                <a:latin typeface="PT Sans" panose="020B0503020203020204" pitchFamily="34" charset="-52"/>
              </a:rPr>
              <a:t>Можно использовать светло-зеленый фон для важных избранных блоков.</a:t>
            </a:r>
          </a:p>
          <a:p>
            <a:pPr algn="just"/>
            <a:endParaRPr lang="ru-RU" sz="4800" dirty="0">
              <a:latin typeface="PT Sans" panose="020B0503020203020204" pitchFamily="34" charset="-52"/>
            </a:endParaRPr>
          </a:p>
          <a:p>
            <a:pPr algn="just"/>
            <a:r>
              <a:rPr lang="ru-RU" sz="4800" dirty="0">
                <a:latin typeface="PT Sans" panose="020B0503020203020204" pitchFamily="34" charset="-52"/>
              </a:rPr>
              <a:t>Примеры неудачных решений </a:t>
            </a:r>
          </a:p>
          <a:p>
            <a:pPr algn="just"/>
            <a:r>
              <a:rPr lang="en-US" sz="4800" dirty="0">
                <a:latin typeface="PT Sans" panose="020B0503020203020204" pitchFamily="34" charset="-52"/>
                <a:hlinkClick r:id="rId7"/>
              </a:rPr>
              <a:t>https://disk.yandex.ru/i/AuEyJ2s8Sw84EQ</a:t>
            </a:r>
            <a:r>
              <a:rPr lang="ru-RU" sz="4800" dirty="0">
                <a:latin typeface="PT Sans" panose="020B0503020203020204" pitchFamily="34" charset="-52"/>
              </a:rPr>
              <a:t> </a:t>
            </a:r>
          </a:p>
          <a:p>
            <a:pPr algn="just"/>
            <a:endParaRPr lang="ru-RU" sz="4800" dirty="0">
              <a:latin typeface="PT Sans" panose="020B0503020203020204" pitchFamily="34" charset="-52"/>
            </a:endParaRPr>
          </a:p>
          <a:p>
            <a:pPr algn="just"/>
            <a:r>
              <a:rPr lang="ru-RU" sz="4800" b="1" dirty="0">
                <a:latin typeface="PT Sans" panose="020B0503020203020204" pitchFamily="34" charset="-52"/>
              </a:rPr>
              <a:t>Примеры оформления постеров на конкретном примере на слайдах далее</a:t>
            </a:r>
            <a:endParaRPr lang="ru-RU" sz="4800" dirty="0">
              <a:latin typeface="PT Sans" panose="020B0503020203020204" pitchFamily="34" charset="-52"/>
            </a:endParaRPr>
          </a:p>
        </p:txBody>
      </p:sp>
      <p:sp>
        <p:nvSpPr>
          <p:cNvPr id="6" name="TextBox 5">
            <a:extLst>
              <a:ext uri="{FF2B5EF4-FFF2-40B4-BE49-F238E27FC236}">
                <a16:creationId xmlns:a16="http://schemas.microsoft.com/office/drawing/2014/main" id="{4A58531C-4422-B248-2BBB-50ED9D3B4EDC}"/>
              </a:ext>
            </a:extLst>
          </p:cNvPr>
          <p:cNvSpPr txBox="1"/>
          <p:nvPr/>
        </p:nvSpPr>
        <p:spPr>
          <a:xfrm>
            <a:off x="6304545" y="1366040"/>
            <a:ext cx="22559422" cy="4770537"/>
          </a:xfrm>
          <a:prstGeom prst="rect">
            <a:avLst/>
          </a:prstGeom>
          <a:noFill/>
        </p:spPr>
        <p:txBody>
          <a:bodyPr wrap="square" rtlCol="0" anchor="ctr">
            <a:spAutoFit/>
          </a:bodyPr>
          <a:lstStyle/>
          <a:p>
            <a:pPr algn="l"/>
            <a:r>
              <a:rPr lang="ru-RU" sz="9600" b="1" dirty="0">
                <a:solidFill>
                  <a:srgbClr val="FFFFFF"/>
                </a:solidFill>
                <a:latin typeface="PT Sans Narrow" panose="020B0506020203020204" pitchFamily="34" charset="-52"/>
              </a:rPr>
              <a:t>Заголовок: </a:t>
            </a:r>
            <a:r>
              <a:rPr lang="en-US" sz="9600" b="1" dirty="0">
                <a:solidFill>
                  <a:srgbClr val="FFFFFF"/>
                </a:solidFill>
                <a:latin typeface="PT Sans Narrow" panose="020B0506020203020204" pitchFamily="34" charset="-52"/>
              </a:rPr>
              <a:t>PT sans Narrow bold, </a:t>
            </a:r>
            <a:r>
              <a:rPr lang="ru-RU" sz="9600" b="1" dirty="0">
                <a:solidFill>
                  <a:srgbClr val="FFFFFF"/>
                </a:solidFill>
                <a:latin typeface="PT Sans Narrow" panose="020B0506020203020204" pitchFamily="34" charset="-52"/>
              </a:rPr>
              <a:t> </a:t>
            </a:r>
            <a:br>
              <a:rPr lang="ru-RU" sz="9600" b="1" dirty="0">
                <a:solidFill>
                  <a:srgbClr val="FFFFFF"/>
                </a:solidFill>
                <a:latin typeface="PT Sans Narrow" panose="020B0506020203020204" pitchFamily="34" charset="-52"/>
              </a:rPr>
            </a:br>
            <a:r>
              <a:rPr lang="ru-RU" sz="9600" b="1" dirty="0">
                <a:solidFill>
                  <a:srgbClr val="FFFFFF"/>
                </a:solidFill>
                <a:latin typeface="PT Sans Narrow" panose="020B0506020203020204" pitchFamily="34" charset="-52"/>
              </a:rPr>
              <a:t>можно в две строки,</a:t>
            </a:r>
            <a:r>
              <a:rPr lang="en-US" sz="9600" b="1" dirty="0">
                <a:solidFill>
                  <a:srgbClr val="FFFFFF"/>
                </a:solidFill>
                <a:latin typeface="PT Sans Narrow" panose="020B0506020203020204" pitchFamily="34" charset="-52"/>
              </a:rPr>
              <a:t> </a:t>
            </a:r>
            <a:r>
              <a:rPr lang="ru-RU" sz="9600" b="1" dirty="0">
                <a:solidFill>
                  <a:srgbClr val="FFFFFF"/>
                </a:solidFill>
                <a:latin typeface="PT Sans Narrow" panose="020B0506020203020204" pitchFamily="34" charset="-52"/>
              </a:rPr>
              <a:t>белый цвет</a:t>
            </a:r>
          </a:p>
          <a:p>
            <a:r>
              <a:rPr lang="ru-RU" sz="4800" dirty="0">
                <a:latin typeface="PT Sans Narrow" panose="020B0506020203020204" pitchFamily="34" charset="-52"/>
              </a:rPr>
              <a:t>Авторы: черный цвет, </a:t>
            </a:r>
            <a:r>
              <a:rPr lang="en-US" sz="4800" dirty="0">
                <a:latin typeface="PT Sans Narrow" panose="020B0506020203020204" pitchFamily="34" charset="-52"/>
              </a:rPr>
              <a:t>PT</a:t>
            </a:r>
            <a:r>
              <a:rPr lang="ru-RU" sz="4800" dirty="0">
                <a:latin typeface="PT Sans Narrow" panose="020B0506020203020204" pitchFamily="34" charset="-52"/>
              </a:rPr>
              <a:t> </a:t>
            </a:r>
            <a:r>
              <a:rPr lang="en-US" sz="4800" dirty="0">
                <a:latin typeface="PT Sans Narrow" panose="020B0506020203020204" pitchFamily="34" charset="-52"/>
              </a:rPr>
              <a:t>sans Narrow, </a:t>
            </a:r>
            <a:r>
              <a:rPr lang="ru-RU" sz="4800" dirty="0">
                <a:latin typeface="PT Sans Narrow" panose="020B0506020203020204" pitchFamily="34" charset="-52"/>
              </a:rPr>
              <a:t>в одну строку</a:t>
            </a:r>
          </a:p>
          <a:p>
            <a:pPr algn="l"/>
            <a:endParaRPr lang="ru-RU" sz="3200" dirty="0">
              <a:latin typeface="PT Sans Narrow" panose="020B0506020203020204" pitchFamily="34" charset="-52"/>
            </a:endParaRPr>
          </a:p>
          <a:p>
            <a:pPr algn="l"/>
            <a:r>
              <a:rPr lang="ru-RU" sz="3200" dirty="0">
                <a:latin typeface="PT Sans Narrow" panose="020B0506020203020204" pitchFamily="34" charset="-52"/>
              </a:rPr>
              <a:t>Место работы автора: </a:t>
            </a:r>
            <a:r>
              <a:rPr lang="en-US" sz="3200" dirty="0">
                <a:latin typeface="PT Sans Narrow" panose="020B0506020203020204" pitchFamily="34" charset="-52"/>
              </a:rPr>
              <a:t>PT</a:t>
            </a:r>
            <a:r>
              <a:rPr lang="ru-RU" sz="3200" dirty="0">
                <a:latin typeface="PT Sans Narrow" panose="020B0506020203020204" pitchFamily="34" charset="-52"/>
              </a:rPr>
              <a:t> </a:t>
            </a:r>
            <a:r>
              <a:rPr lang="en-US" sz="3200" dirty="0">
                <a:latin typeface="PT Sans Narrow" panose="020B0506020203020204" pitchFamily="34" charset="-52"/>
              </a:rPr>
              <a:t>sans narrow,. </a:t>
            </a:r>
            <a:r>
              <a:rPr lang="ru-RU" sz="3200" dirty="0">
                <a:latin typeface="PT Sans Narrow" panose="020B0506020203020204" pitchFamily="34" charset="-52"/>
              </a:rPr>
              <a:t>чёрный,  в две строки. При необходимости – места работы давать через точку с запятой, а не с новой строки.</a:t>
            </a:r>
            <a:endParaRPr lang="ru-RU" sz="3200" b="1" dirty="0">
              <a:latin typeface="PT Sans Narrow" panose="020B0506020203020204" pitchFamily="34" charset="-52"/>
            </a:endParaRPr>
          </a:p>
        </p:txBody>
      </p:sp>
    </p:spTree>
    <p:extLst>
      <p:ext uri="{BB962C8B-B14F-4D97-AF65-F5344CB8AC3E}">
        <p14:creationId xmlns:p14="http://schemas.microsoft.com/office/powerpoint/2010/main" val="338784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2F7065-0CDD-75F5-00D2-395992E54B25}"/>
              </a:ext>
            </a:extLst>
          </p:cNvPr>
          <p:cNvSpPr txBox="1"/>
          <p:nvPr/>
        </p:nvSpPr>
        <p:spPr>
          <a:xfrm>
            <a:off x="1490370" y="720171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
        <p:nvSpPr>
          <p:cNvPr id="13" name="Прямоугольник: скругленные углы 12">
            <a:extLst>
              <a:ext uri="{FF2B5EF4-FFF2-40B4-BE49-F238E27FC236}">
                <a16:creationId xmlns:a16="http://schemas.microsoft.com/office/drawing/2014/main" id="{C0AFC2AC-61AD-E0F7-ED53-4D4641DBCD75}"/>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14" name="TextBox 13">
            <a:extLst>
              <a:ext uri="{FF2B5EF4-FFF2-40B4-BE49-F238E27FC236}">
                <a16:creationId xmlns:a16="http://schemas.microsoft.com/office/drawing/2014/main" id="{A4B33219-5777-95C1-44FD-2CDCF1F46780}"/>
              </a:ext>
            </a:extLst>
          </p:cNvPr>
          <p:cNvSpPr txBox="1"/>
          <p:nvPr/>
        </p:nvSpPr>
        <p:spPr>
          <a:xfrm>
            <a:off x="17949191" y="7337443"/>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27" name="Прямоугольник: скругленные углы 26">
            <a:extLst>
              <a:ext uri="{FF2B5EF4-FFF2-40B4-BE49-F238E27FC236}">
                <a16:creationId xmlns:a16="http://schemas.microsoft.com/office/drawing/2014/main" id="{C683DB34-EE18-DF4F-0F2C-CAE35038DF03}"/>
              </a:ext>
            </a:extLst>
          </p:cNvPr>
          <p:cNvSpPr/>
          <p:nvPr/>
        </p:nvSpPr>
        <p:spPr>
          <a:xfrm>
            <a:off x="835252" y="16049769"/>
            <a:ext cx="28666179" cy="4053567"/>
          </a:xfrm>
          <a:prstGeom prst="roundRect">
            <a:avLst>
              <a:gd name="adj" fmla="val 10748"/>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2"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28" name="TextBox 27">
            <a:extLst>
              <a:ext uri="{FF2B5EF4-FFF2-40B4-BE49-F238E27FC236}">
                <a16:creationId xmlns:a16="http://schemas.microsoft.com/office/drawing/2014/main" id="{743972A7-09E3-52EA-9DD3-0F4730DFCF99}"/>
              </a:ext>
            </a:extLst>
          </p:cNvPr>
          <p:cNvSpPr txBox="1"/>
          <p:nvPr/>
        </p:nvSpPr>
        <p:spPr>
          <a:xfrm>
            <a:off x="1460247" y="14590597"/>
            <a:ext cx="12179937"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sp>
        <p:nvSpPr>
          <p:cNvPr id="6" name="TextBox 5">
            <a:extLst>
              <a:ext uri="{FF2B5EF4-FFF2-40B4-BE49-F238E27FC236}">
                <a16:creationId xmlns:a16="http://schemas.microsoft.com/office/drawing/2014/main" id="{4A58531C-4422-B248-2BBB-50ED9D3B4EDC}"/>
              </a:ext>
            </a:extLst>
          </p:cNvPr>
          <p:cNvSpPr txBox="1"/>
          <p:nvPr/>
        </p:nvSpPr>
        <p:spPr>
          <a:xfrm>
            <a:off x="6304545" y="1448114"/>
            <a:ext cx="22559422" cy="4606389"/>
          </a:xfrm>
          <a:prstGeom prst="rect">
            <a:avLst/>
          </a:prstGeom>
          <a:noFill/>
        </p:spPr>
        <p:txBody>
          <a:bodyPr wrap="square" rtlCol="0" anchor="ctr">
            <a:spAutoFit/>
          </a:bodyPr>
          <a:lstStyle/>
          <a:p>
            <a:pPr algn="l"/>
            <a:r>
              <a:rPr lang="en-US" sz="8000" b="1" dirty="0">
                <a:solidFill>
                  <a:srgbClr val="FFFFFF"/>
                </a:solidFill>
                <a:latin typeface="PT Sans Narrow" panose="020B0506020203020204" pitchFamily="34" charset="-52"/>
              </a:rPr>
              <a:t>Pro-inflammatory activation and Nrf2 induction in human</a:t>
            </a:r>
            <a:r>
              <a:rPr lang="ru-RU" sz="8000" b="1" dirty="0">
                <a:solidFill>
                  <a:srgbClr val="FFFFFF"/>
                </a:solidFill>
                <a:latin typeface="PT Sans Narrow" panose="020B0506020203020204" pitchFamily="34" charset="-52"/>
              </a:rPr>
              <a:t> </a:t>
            </a:r>
            <a:r>
              <a:rPr lang="en-US" sz="8000" b="1" dirty="0">
                <a:solidFill>
                  <a:srgbClr val="FFFFFF"/>
                </a:solidFill>
                <a:latin typeface="PT Sans Narrow" panose="020B0506020203020204" pitchFamily="34" charset="-52"/>
              </a:rPr>
              <a:t>epithelial cells exposed to diesel exhaust particles</a:t>
            </a:r>
            <a:endParaRPr lang="ru-RU" sz="8000" b="1" dirty="0">
              <a:solidFill>
                <a:srgbClr val="FFFFFF"/>
              </a:solidFill>
              <a:latin typeface="PT Sans Narrow" panose="020B0506020203020204" pitchFamily="34" charset="-52"/>
            </a:endParaRPr>
          </a:p>
          <a:p>
            <a:pPr algn="l"/>
            <a:r>
              <a:rPr lang="en-US" sz="4800" dirty="0">
                <a:latin typeface="PT Sans Narrow" panose="020B0506020203020204" pitchFamily="34" charset="-52"/>
              </a:rPr>
              <a:t>Anna A. Dashkevich</a:t>
            </a:r>
            <a:r>
              <a:rPr lang="en-US" sz="4800" baseline="30000" dirty="0">
                <a:latin typeface="PT Sans Narrow" panose="020B0506020203020204" pitchFamily="34" charset="-52"/>
              </a:rPr>
              <a:t>1</a:t>
            </a:r>
            <a:r>
              <a:rPr lang="en-US" sz="4800" dirty="0">
                <a:latin typeface="PT Sans Narrow" panose="020B0506020203020204" pitchFamily="34" charset="-52"/>
              </a:rPr>
              <a:t> (anna.dash.221@gmail.com) Tutors: Ludmila A. Zinovkina</a:t>
            </a:r>
            <a:r>
              <a:rPr lang="en-US" sz="4800" baseline="30000" dirty="0">
                <a:latin typeface="PT Sans Narrow" panose="020B0506020203020204" pitchFamily="34" charset="-52"/>
              </a:rPr>
              <a:t>1</a:t>
            </a:r>
            <a:r>
              <a:rPr lang="en-US" sz="4800" dirty="0">
                <a:latin typeface="PT Sans Narrow" panose="020B0506020203020204" pitchFamily="34" charset="-52"/>
              </a:rPr>
              <a:t>, Roman A. </a:t>
            </a:r>
            <a:r>
              <a:rPr lang="en-US" sz="4800" dirty="0" err="1">
                <a:latin typeface="PT Sans Narrow" panose="020B0506020203020204" pitchFamily="34" charset="-52"/>
              </a:rPr>
              <a:t>Zinovkin</a:t>
            </a:r>
            <a:r>
              <a:rPr lang="ru-RU" sz="4800" baseline="30000" dirty="0">
                <a:latin typeface="PT Sans Narrow" panose="020B0506020203020204" pitchFamily="34" charset="-52"/>
              </a:rPr>
              <a:t>2</a:t>
            </a:r>
            <a:endParaRPr lang="ru-RU" sz="4800" dirty="0">
              <a:latin typeface="PT Sans Narrow" panose="020B0506020203020204" pitchFamily="34" charset="-52"/>
            </a:endParaRPr>
          </a:p>
          <a:p>
            <a:pPr algn="l"/>
            <a:endParaRPr lang="ru-RU" sz="3200" baseline="30000" dirty="0">
              <a:latin typeface="PT Sans Narrow" panose="020B0506020203020204" pitchFamily="34" charset="-52"/>
            </a:endParaRPr>
          </a:p>
          <a:p>
            <a:pPr algn="l"/>
            <a:r>
              <a:rPr lang="en-US" sz="3200" baseline="30000" dirty="0">
                <a:latin typeface="PT Sans Narrow" panose="020B0506020203020204" pitchFamily="34" charset="-52"/>
              </a:rPr>
              <a:t>1</a:t>
            </a:r>
            <a:r>
              <a:rPr lang="en-US" sz="3200" dirty="0">
                <a:latin typeface="PT Sans Narrow" panose="020B0506020203020204" pitchFamily="34" charset="-52"/>
              </a:rPr>
              <a:t> Faculty of Bioengineering and Bioinformatics, Lomonosov Moscow State University, Moscow, Russia</a:t>
            </a:r>
          </a:p>
          <a:p>
            <a:pPr algn="l"/>
            <a:r>
              <a:rPr lang="ru-RU" sz="3200" baseline="30000" dirty="0">
                <a:latin typeface="PT Sans Narrow" panose="020B0506020203020204" pitchFamily="34" charset="-52"/>
              </a:rPr>
              <a:t>2</a:t>
            </a:r>
            <a:r>
              <a:rPr lang="en-US" sz="3200" dirty="0">
                <a:latin typeface="PT Sans Narrow" panose="020B0506020203020204" pitchFamily="34" charset="-52"/>
              </a:rPr>
              <a:t> A. N. </a:t>
            </a:r>
            <a:r>
              <a:rPr lang="en-US" sz="3200" dirty="0" err="1">
                <a:latin typeface="PT Sans Narrow" panose="020B0506020203020204" pitchFamily="34" charset="-52"/>
              </a:rPr>
              <a:t>Belozersky</a:t>
            </a:r>
            <a:r>
              <a:rPr lang="en-US" sz="3200" dirty="0">
                <a:latin typeface="PT Sans Narrow" panose="020B0506020203020204" pitchFamily="34" charset="-52"/>
              </a:rPr>
              <a:t> Institute of </a:t>
            </a:r>
            <a:r>
              <a:rPr lang="en-US" sz="3200" dirty="0" err="1">
                <a:latin typeface="PT Sans Narrow" panose="020B0506020203020204" pitchFamily="34" charset="-52"/>
              </a:rPr>
              <a:t>Physico</a:t>
            </a:r>
            <a:r>
              <a:rPr lang="en-US" sz="3200" dirty="0">
                <a:latin typeface="PT Sans Narrow" panose="020B0506020203020204" pitchFamily="34" charset="-52"/>
              </a:rPr>
              <a:t>-Chemical Biology, Lomonosov Moscow State University, Moscow, Russia</a:t>
            </a:r>
            <a:endParaRPr lang="ru-RU" sz="3200" b="1" dirty="0">
              <a:latin typeface="PT Sans Narrow" panose="020B0506020203020204" pitchFamily="34" charset="-52"/>
            </a:endParaRPr>
          </a:p>
        </p:txBody>
      </p:sp>
      <p:pic>
        <p:nvPicPr>
          <p:cNvPr id="9" name="Рисунок 8"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49A3E78B-F039-1CE6-F9A4-706082198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6808" y="7743433"/>
            <a:ext cx="13618405" cy="8570094"/>
          </a:xfrm>
          <a:prstGeom prst="rect">
            <a:avLst/>
          </a:prstGeom>
        </p:spPr>
      </p:pic>
      <p:sp>
        <p:nvSpPr>
          <p:cNvPr id="12" name="TextBox 11">
            <a:extLst>
              <a:ext uri="{FF2B5EF4-FFF2-40B4-BE49-F238E27FC236}">
                <a16:creationId xmlns:a16="http://schemas.microsoft.com/office/drawing/2014/main" id="{6BC57B24-B4CF-C0B0-180D-E479BCF59FE3}"/>
              </a:ext>
            </a:extLst>
          </p:cNvPr>
          <p:cNvSpPr txBox="1"/>
          <p:nvPr/>
        </p:nvSpPr>
        <p:spPr>
          <a:xfrm>
            <a:off x="1460246" y="20474932"/>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21" name="Группа 20">
            <a:extLst>
              <a:ext uri="{FF2B5EF4-FFF2-40B4-BE49-F238E27FC236}">
                <a16:creationId xmlns:a16="http://schemas.microsoft.com/office/drawing/2014/main" id="{83FD42CF-ABC3-BF3F-4C33-773568A42EA8}"/>
              </a:ext>
            </a:extLst>
          </p:cNvPr>
          <p:cNvGrpSpPr/>
          <p:nvPr/>
        </p:nvGrpSpPr>
        <p:grpSpPr>
          <a:xfrm>
            <a:off x="836515" y="21888851"/>
            <a:ext cx="28666179" cy="13577469"/>
            <a:chOff x="836515" y="22514489"/>
            <a:chExt cx="28666179" cy="13577469"/>
          </a:xfrm>
        </p:grpSpPr>
        <p:sp>
          <p:nvSpPr>
            <p:cNvPr id="15" name="Прямоугольник: скругленные углы 14">
              <a:extLst>
                <a:ext uri="{FF2B5EF4-FFF2-40B4-BE49-F238E27FC236}">
                  <a16:creationId xmlns:a16="http://schemas.microsoft.com/office/drawing/2014/main" id="{36771A7E-7609-3CBE-72F0-AC6F1841DDEB}"/>
                </a:ext>
              </a:extLst>
            </p:cNvPr>
            <p:cNvSpPr/>
            <p:nvPr/>
          </p:nvSpPr>
          <p:spPr>
            <a:xfrm>
              <a:off x="836515" y="22514489"/>
              <a:ext cx="28666179"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26" name="TextBox 25">
              <a:extLst>
                <a:ext uri="{FF2B5EF4-FFF2-40B4-BE49-F238E27FC236}">
                  <a16:creationId xmlns:a16="http://schemas.microsoft.com/office/drawing/2014/main" id="{DDEA0CCA-D008-12C7-DB75-B9A25691D223}"/>
                </a:ext>
              </a:extLst>
            </p:cNvPr>
            <p:cNvSpPr txBox="1"/>
            <p:nvPr/>
          </p:nvSpPr>
          <p:spPr>
            <a:xfrm>
              <a:off x="22424578" y="22985948"/>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11" name="Рисунок 10">
              <a:extLst>
                <a:ext uri="{FF2B5EF4-FFF2-40B4-BE49-F238E27FC236}">
                  <a16:creationId xmlns:a16="http://schemas.microsoft.com/office/drawing/2014/main" id="{12ACF5A7-9E32-7445-6F2F-B0C258A4A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16" name="TextBox 15">
              <a:extLst>
                <a:ext uri="{FF2B5EF4-FFF2-40B4-BE49-F238E27FC236}">
                  <a16:creationId xmlns:a16="http://schemas.microsoft.com/office/drawing/2014/main" id="{80C03D20-4778-BE84-D79B-916B9683181C}"/>
                </a:ext>
              </a:extLst>
            </p:cNvPr>
            <p:cNvSpPr txBox="1"/>
            <p:nvPr/>
          </p:nvSpPr>
          <p:spPr>
            <a:xfrm>
              <a:off x="22424578" y="27471961"/>
              <a:ext cx="6709234" cy="2062103"/>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17" name="TextBox 16">
              <a:extLst>
                <a:ext uri="{FF2B5EF4-FFF2-40B4-BE49-F238E27FC236}">
                  <a16:creationId xmlns:a16="http://schemas.microsoft.com/office/drawing/2014/main" id="{0ED799E1-A9B5-1113-611E-AE93CBACC550}"/>
                </a:ext>
              </a:extLst>
            </p:cNvPr>
            <p:cNvSpPr txBox="1"/>
            <p:nvPr/>
          </p:nvSpPr>
          <p:spPr>
            <a:xfrm>
              <a:off x="22424578" y="32579902"/>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20" name="Прямоугольник: скругленные углы 19">
            <a:extLst>
              <a:ext uri="{FF2B5EF4-FFF2-40B4-BE49-F238E27FC236}">
                <a16:creationId xmlns:a16="http://schemas.microsoft.com/office/drawing/2014/main" id="{F8780C13-F28D-CF72-205C-63491679BB82}"/>
              </a:ext>
            </a:extLst>
          </p:cNvPr>
          <p:cNvSpPr/>
          <p:nvPr/>
        </p:nvSpPr>
        <p:spPr>
          <a:xfrm>
            <a:off x="835252" y="37484240"/>
            <a:ext cx="28666179" cy="4542952"/>
          </a:xfrm>
          <a:prstGeom prst="roundRect">
            <a:avLst>
              <a:gd name="adj" fmla="val 4812"/>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000" dirty="0">
                <a:latin typeface="PT Sans" panose="020B0503020203020204" pitchFamily="34" charset="-52"/>
              </a:rPr>
              <a:t>DEP temporarily upregulated the mRNA expression level of the inflammatory cytokines IL-6 and IL-8 in BEAS-2B, A549, and </a:t>
            </a:r>
            <a:r>
              <a:rPr lang="en-US" sz="4000" dirty="0" err="1">
                <a:latin typeface="PT Sans" panose="020B0503020203020204" pitchFamily="34" charset="-52"/>
              </a:rPr>
              <a:t>EA.hy</a:t>
            </a:r>
            <a:r>
              <a:rPr lang="en-US" sz="4000" dirty="0">
                <a:latin typeface="PT Sans" panose="020B0503020203020204" pitchFamily="34" charset="-52"/>
              </a:rPr>
              <a:t> 926 cells.</a:t>
            </a:r>
          </a:p>
          <a:p>
            <a:pPr marL="685800" indent="-685800">
              <a:buFont typeface="Arial" panose="020B0604020202020204" pitchFamily="34" charset="0"/>
              <a:buChar char="•"/>
            </a:pPr>
            <a:r>
              <a:rPr lang="en-US" sz="40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000" dirty="0">
                <a:latin typeface="PT Sans" panose="020B0503020203020204" pitchFamily="34" charset="-52"/>
              </a:rPr>
              <a:t>DEP induced IL-6 release from all DEP-treated cells, while the IL-8 cytokine level remained unchanged.</a:t>
            </a:r>
            <a:endParaRPr lang="ru-RU" sz="4000" dirty="0">
              <a:latin typeface="PT Sans" panose="020B0503020203020204" pitchFamily="34" charset="-52"/>
            </a:endParaRPr>
          </a:p>
        </p:txBody>
      </p:sp>
      <p:sp>
        <p:nvSpPr>
          <p:cNvPr id="19" name="TextBox 18">
            <a:extLst>
              <a:ext uri="{FF2B5EF4-FFF2-40B4-BE49-F238E27FC236}">
                <a16:creationId xmlns:a16="http://schemas.microsoft.com/office/drawing/2014/main" id="{ABAB8CC7-4043-0835-EE3D-495D0A6F089C}"/>
              </a:ext>
            </a:extLst>
          </p:cNvPr>
          <p:cNvSpPr txBox="1"/>
          <p:nvPr/>
        </p:nvSpPr>
        <p:spPr>
          <a:xfrm>
            <a:off x="1460246" y="36117674"/>
            <a:ext cx="12179937"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Tree>
    <p:extLst>
      <p:ext uri="{BB962C8B-B14F-4D97-AF65-F5344CB8AC3E}">
        <p14:creationId xmlns:p14="http://schemas.microsoft.com/office/powerpoint/2010/main" val="3497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id="{8C24BCE8-E481-87FA-0FA7-59A949E404E7}"/>
              </a:ext>
            </a:extLst>
          </p:cNvPr>
          <p:cNvSpPr/>
          <p:nvPr/>
        </p:nvSpPr>
        <p:spPr>
          <a:xfrm>
            <a:off x="751115" y="7531714"/>
            <a:ext cx="28803600" cy="34429086"/>
          </a:xfrm>
          <a:prstGeom prst="roundRect">
            <a:avLst>
              <a:gd name="adj" fmla="val 1933"/>
            </a:avLst>
          </a:prstGeom>
          <a:ln>
            <a:noFill/>
          </a:ln>
        </p:spPr>
        <p:style>
          <a:lnRef idx="2">
            <a:schemeClr val="accent3"/>
          </a:lnRef>
          <a:fillRef idx="1">
            <a:schemeClr val="lt1"/>
          </a:fillRef>
          <a:effectRef idx="0">
            <a:schemeClr val="accent3"/>
          </a:effectRef>
          <a:fontRef idx="minor">
            <a:schemeClr val="dk1"/>
          </a:fontRef>
        </p:style>
        <p:txBody>
          <a:bodyPr lIns="508976" tIns="508976" rIns="16287230" bIns="508976" rtlCol="0" anchor="ctr"/>
          <a:lstStyle/>
          <a:p>
            <a:pPr algn="just"/>
            <a:endParaRPr lang="ru-RU" sz="4524" dirty="0">
              <a:latin typeface="PT Sans" panose="020B0503020203020204" pitchFamily="34" charset="-52"/>
            </a:endParaRPr>
          </a:p>
        </p:txBody>
      </p:sp>
      <p:sp>
        <p:nvSpPr>
          <p:cNvPr id="13" name="Прямоугольник: скругленные углы 12">
            <a:extLst>
              <a:ext uri="{FF2B5EF4-FFF2-40B4-BE49-F238E27FC236}">
                <a16:creationId xmlns:a16="http://schemas.microsoft.com/office/drawing/2014/main" id="{C0AFC2AC-61AD-E0F7-ED53-4D4641DBCD75}"/>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14" name="TextBox 13">
            <a:extLst>
              <a:ext uri="{FF2B5EF4-FFF2-40B4-BE49-F238E27FC236}">
                <a16:creationId xmlns:a16="http://schemas.microsoft.com/office/drawing/2014/main" id="{A4B33219-5777-95C1-44FD-2CDCF1F46780}"/>
              </a:ext>
            </a:extLst>
          </p:cNvPr>
          <p:cNvSpPr txBox="1"/>
          <p:nvPr/>
        </p:nvSpPr>
        <p:spPr>
          <a:xfrm>
            <a:off x="17949191" y="7731100"/>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27" name="Прямоугольник: скругленные углы 26">
            <a:extLst>
              <a:ext uri="{FF2B5EF4-FFF2-40B4-BE49-F238E27FC236}">
                <a16:creationId xmlns:a16="http://schemas.microsoft.com/office/drawing/2014/main" id="{C683DB34-EE18-DF4F-0F2C-CAE35038DF03}"/>
              </a:ext>
            </a:extLst>
          </p:cNvPr>
          <p:cNvSpPr/>
          <p:nvPr/>
        </p:nvSpPr>
        <p:spPr>
          <a:xfrm>
            <a:off x="1490370" y="15616635"/>
            <a:ext cx="27373597" cy="4053567"/>
          </a:xfrm>
          <a:prstGeom prst="roundRect">
            <a:avLst>
              <a:gd name="adj" fmla="val 7186"/>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2"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28" name="TextBox 27">
            <a:extLst>
              <a:ext uri="{FF2B5EF4-FFF2-40B4-BE49-F238E27FC236}">
                <a16:creationId xmlns:a16="http://schemas.microsoft.com/office/drawing/2014/main" id="{743972A7-09E3-52EA-9DD3-0F4730DFCF99}"/>
              </a:ext>
            </a:extLst>
          </p:cNvPr>
          <p:cNvSpPr txBox="1"/>
          <p:nvPr/>
        </p:nvSpPr>
        <p:spPr>
          <a:xfrm>
            <a:off x="1460247" y="14157463"/>
            <a:ext cx="12179937"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sp>
        <p:nvSpPr>
          <p:cNvPr id="6" name="TextBox 5">
            <a:extLst>
              <a:ext uri="{FF2B5EF4-FFF2-40B4-BE49-F238E27FC236}">
                <a16:creationId xmlns:a16="http://schemas.microsoft.com/office/drawing/2014/main" id="{4A58531C-4422-B248-2BBB-50ED9D3B4EDC}"/>
              </a:ext>
            </a:extLst>
          </p:cNvPr>
          <p:cNvSpPr txBox="1"/>
          <p:nvPr/>
        </p:nvSpPr>
        <p:spPr>
          <a:xfrm>
            <a:off x="6304545" y="1448114"/>
            <a:ext cx="22559422" cy="4606389"/>
          </a:xfrm>
          <a:prstGeom prst="rect">
            <a:avLst/>
          </a:prstGeom>
          <a:noFill/>
        </p:spPr>
        <p:txBody>
          <a:bodyPr wrap="square" rtlCol="0" anchor="ctr">
            <a:spAutoFit/>
          </a:bodyPr>
          <a:lstStyle/>
          <a:p>
            <a:pPr algn="l"/>
            <a:r>
              <a:rPr lang="en-US" sz="8000" b="1" dirty="0">
                <a:solidFill>
                  <a:srgbClr val="FFFFFF"/>
                </a:solidFill>
                <a:latin typeface="PT Sans Narrow" panose="020B0506020203020204" pitchFamily="34" charset="-52"/>
              </a:rPr>
              <a:t>Pro-inflammatory activation and Nrf2 induction in human</a:t>
            </a:r>
            <a:r>
              <a:rPr lang="ru-RU" sz="8000" b="1" dirty="0">
                <a:solidFill>
                  <a:srgbClr val="FFFFFF"/>
                </a:solidFill>
                <a:latin typeface="PT Sans Narrow" panose="020B0506020203020204" pitchFamily="34" charset="-52"/>
              </a:rPr>
              <a:t> </a:t>
            </a:r>
            <a:r>
              <a:rPr lang="en-US" sz="8000" b="1" dirty="0">
                <a:solidFill>
                  <a:srgbClr val="FFFFFF"/>
                </a:solidFill>
                <a:latin typeface="PT Sans Narrow" panose="020B0506020203020204" pitchFamily="34" charset="-52"/>
              </a:rPr>
              <a:t>epithelial cells exposed to diesel exhaust particles</a:t>
            </a:r>
            <a:endParaRPr lang="ru-RU" sz="8000" b="1" dirty="0">
              <a:solidFill>
                <a:srgbClr val="FFFFFF"/>
              </a:solidFill>
              <a:latin typeface="PT Sans Narrow" panose="020B0506020203020204" pitchFamily="34" charset="-52"/>
            </a:endParaRPr>
          </a:p>
          <a:p>
            <a:pPr algn="l"/>
            <a:r>
              <a:rPr lang="en-US" sz="4800" dirty="0">
                <a:latin typeface="PT Sans Narrow" panose="020B0506020203020204" pitchFamily="34" charset="-52"/>
              </a:rPr>
              <a:t>Anna A. Dashkevich</a:t>
            </a:r>
            <a:r>
              <a:rPr lang="en-US" sz="4800" baseline="30000" dirty="0">
                <a:latin typeface="PT Sans Narrow" panose="020B0506020203020204" pitchFamily="34" charset="-52"/>
              </a:rPr>
              <a:t>1</a:t>
            </a:r>
            <a:r>
              <a:rPr lang="en-US" sz="4800" dirty="0">
                <a:latin typeface="PT Sans Narrow" panose="020B0506020203020204" pitchFamily="34" charset="-52"/>
              </a:rPr>
              <a:t> (anna.dash.221@gmail.com) Tutors: Ludmila A. Zinovkina</a:t>
            </a:r>
            <a:r>
              <a:rPr lang="en-US" sz="4800" baseline="30000" dirty="0">
                <a:latin typeface="PT Sans Narrow" panose="020B0506020203020204" pitchFamily="34" charset="-52"/>
              </a:rPr>
              <a:t>1</a:t>
            </a:r>
            <a:r>
              <a:rPr lang="en-US" sz="4800" dirty="0">
                <a:latin typeface="PT Sans Narrow" panose="020B0506020203020204" pitchFamily="34" charset="-52"/>
              </a:rPr>
              <a:t>, Roman A. </a:t>
            </a:r>
            <a:r>
              <a:rPr lang="en-US" sz="4800" dirty="0" err="1">
                <a:latin typeface="PT Sans Narrow" panose="020B0506020203020204" pitchFamily="34" charset="-52"/>
              </a:rPr>
              <a:t>Zinovkin</a:t>
            </a:r>
            <a:r>
              <a:rPr lang="ru-RU" sz="4800" baseline="30000" dirty="0">
                <a:latin typeface="PT Sans Narrow" panose="020B0506020203020204" pitchFamily="34" charset="-52"/>
              </a:rPr>
              <a:t>2</a:t>
            </a:r>
            <a:endParaRPr lang="ru-RU" sz="4800" dirty="0">
              <a:latin typeface="PT Sans Narrow" panose="020B0506020203020204" pitchFamily="34" charset="-52"/>
            </a:endParaRPr>
          </a:p>
          <a:p>
            <a:pPr algn="l"/>
            <a:endParaRPr lang="ru-RU" sz="3200" baseline="30000" dirty="0">
              <a:latin typeface="PT Sans Narrow" panose="020B0506020203020204" pitchFamily="34" charset="-52"/>
            </a:endParaRPr>
          </a:p>
          <a:p>
            <a:pPr algn="l"/>
            <a:r>
              <a:rPr lang="en-US" sz="3200" baseline="30000" dirty="0">
                <a:latin typeface="PT Sans Narrow" panose="020B0506020203020204" pitchFamily="34" charset="-52"/>
              </a:rPr>
              <a:t>1</a:t>
            </a:r>
            <a:r>
              <a:rPr lang="en-US" sz="3200" dirty="0">
                <a:latin typeface="PT Sans Narrow" panose="020B0506020203020204" pitchFamily="34" charset="-52"/>
              </a:rPr>
              <a:t> Faculty of Bioengineering and Bioinformatics, Lomonosov Moscow State University, Moscow, Russia</a:t>
            </a:r>
          </a:p>
          <a:p>
            <a:pPr algn="l"/>
            <a:r>
              <a:rPr lang="ru-RU" sz="3200" baseline="30000" dirty="0">
                <a:latin typeface="PT Sans Narrow" panose="020B0506020203020204" pitchFamily="34" charset="-52"/>
              </a:rPr>
              <a:t>2</a:t>
            </a:r>
            <a:r>
              <a:rPr lang="en-US" sz="3200" dirty="0">
                <a:latin typeface="PT Sans Narrow" panose="020B0506020203020204" pitchFamily="34" charset="-52"/>
              </a:rPr>
              <a:t> A. N. </a:t>
            </a:r>
            <a:r>
              <a:rPr lang="en-US" sz="3200" dirty="0" err="1">
                <a:latin typeface="PT Sans Narrow" panose="020B0506020203020204" pitchFamily="34" charset="-52"/>
              </a:rPr>
              <a:t>Belozersky</a:t>
            </a:r>
            <a:r>
              <a:rPr lang="en-US" sz="3200" dirty="0">
                <a:latin typeface="PT Sans Narrow" panose="020B0506020203020204" pitchFamily="34" charset="-52"/>
              </a:rPr>
              <a:t> Institute of </a:t>
            </a:r>
            <a:r>
              <a:rPr lang="en-US" sz="3200" dirty="0" err="1">
                <a:latin typeface="PT Sans Narrow" panose="020B0506020203020204" pitchFamily="34" charset="-52"/>
              </a:rPr>
              <a:t>Physico</a:t>
            </a:r>
            <a:r>
              <a:rPr lang="en-US" sz="3200" dirty="0">
                <a:latin typeface="PT Sans Narrow" panose="020B0506020203020204" pitchFamily="34" charset="-52"/>
              </a:rPr>
              <a:t>-Chemical Biology, Lomonosov Moscow State University, Moscow, Russia</a:t>
            </a:r>
            <a:endParaRPr lang="ru-RU" sz="3200" b="1" dirty="0">
              <a:latin typeface="PT Sans Narrow" panose="020B0506020203020204" pitchFamily="34" charset="-52"/>
            </a:endParaRPr>
          </a:p>
        </p:txBody>
      </p:sp>
      <p:pic>
        <p:nvPicPr>
          <p:cNvPr id="9" name="Рисунок 8"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49A3E78B-F039-1CE6-F9A4-706082198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6808" y="8369071"/>
            <a:ext cx="12207159" cy="7681994"/>
          </a:xfrm>
          <a:prstGeom prst="rect">
            <a:avLst/>
          </a:prstGeom>
        </p:spPr>
      </p:pic>
      <p:sp>
        <p:nvSpPr>
          <p:cNvPr id="12" name="TextBox 11">
            <a:extLst>
              <a:ext uri="{FF2B5EF4-FFF2-40B4-BE49-F238E27FC236}">
                <a16:creationId xmlns:a16="http://schemas.microsoft.com/office/drawing/2014/main" id="{6BC57B24-B4CF-C0B0-180D-E479BCF59FE3}"/>
              </a:ext>
            </a:extLst>
          </p:cNvPr>
          <p:cNvSpPr txBox="1"/>
          <p:nvPr/>
        </p:nvSpPr>
        <p:spPr>
          <a:xfrm>
            <a:off x="1460246" y="20089921"/>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21" name="Группа 20">
            <a:extLst>
              <a:ext uri="{FF2B5EF4-FFF2-40B4-BE49-F238E27FC236}">
                <a16:creationId xmlns:a16="http://schemas.microsoft.com/office/drawing/2014/main" id="{83FD42CF-ABC3-BF3F-4C33-773568A42EA8}"/>
              </a:ext>
            </a:extLst>
          </p:cNvPr>
          <p:cNvGrpSpPr/>
          <p:nvPr/>
        </p:nvGrpSpPr>
        <p:grpSpPr>
          <a:xfrm>
            <a:off x="836515" y="21215084"/>
            <a:ext cx="28666179" cy="13577469"/>
            <a:chOff x="836515" y="22514489"/>
            <a:chExt cx="28666179" cy="13577469"/>
          </a:xfrm>
        </p:grpSpPr>
        <p:sp>
          <p:nvSpPr>
            <p:cNvPr id="15" name="Прямоугольник: скругленные углы 14">
              <a:extLst>
                <a:ext uri="{FF2B5EF4-FFF2-40B4-BE49-F238E27FC236}">
                  <a16:creationId xmlns:a16="http://schemas.microsoft.com/office/drawing/2014/main" id="{36771A7E-7609-3CBE-72F0-AC6F1841DDEB}"/>
                </a:ext>
              </a:extLst>
            </p:cNvPr>
            <p:cNvSpPr/>
            <p:nvPr/>
          </p:nvSpPr>
          <p:spPr>
            <a:xfrm>
              <a:off x="836515" y="22514489"/>
              <a:ext cx="28666179"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26" name="TextBox 25">
              <a:extLst>
                <a:ext uri="{FF2B5EF4-FFF2-40B4-BE49-F238E27FC236}">
                  <a16:creationId xmlns:a16="http://schemas.microsoft.com/office/drawing/2014/main" id="{DDEA0CCA-D008-12C7-DB75-B9A25691D223}"/>
                </a:ext>
              </a:extLst>
            </p:cNvPr>
            <p:cNvSpPr txBox="1"/>
            <p:nvPr/>
          </p:nvSpPr>
          <p:spPr>
            <a:xfrm>
              <a:off x="22424578" y="22985948"/>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11" name="Рисунок 10">
              <a:extLst>
                <a:ext uri="{FF2B5EF4-FFF2-40B4-BE49-F238E27FC236}">
                  <a16:creationId xmlns:a16="http://schemas.microsoft.com/office/drawing/2014/main" id="{12ACF5A7-9E32-7445-6F2F-B0C258A4A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16" name="TextBox 15">
              <a:extLst>
                <a:ext uri="{FF2B5EF4-FFF2-40B4-BE49-F238E27FC236}">
                  <a16:creationId xmlns:a16="http://schemas.microsoft.com/office/drawing/2014/main" id="{80C03D20-4778-BE84-D79B-916B9683181C}"/>
                </a:ext>
              </a:extLst>
            </p:cNvPr>
            <p:cNvSpPr txBox="1"/>
            <p:nvPr/>
          </p:nvSpPr>
          <p:spPr>
            <a:xfrm>
              <a:off x="22424578" y="27471961"/>
              <a:ext cx="6709234" cy="2062103"/>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17" name="TextBox 16">
              <a:extLst>
                <a:ext uri="{FF2B5EF4-FFF2-40B4-BE49-F238E27FC236}">
                  <a16:creationId xmlns:a16="http://schemas.microsoft.com/office/drawing/2014/main" id="{0ED799E1-A9B5-1113-611E-AE93CBACC550}"/>
                </a:ext>
              </a:extLst>
            </p:cNvPr>
            <p:cNvSpPr txBox="1"/>
            <p:nvPr/>
          </p:nvSpPr>
          <p:spPr>
            <a:xfrm>
              <a:off x="22424578" y="32579902"/>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20" name="Прямоугольник: скругленные углы 19">
            <a:extLst>
              <a:ext uri="{FF2B5EF4-FFF2-40B4-BE49-F238E27FC236}">
                <a16:creationId xmlns:a16="http://schemas.microsoft.com/office/drawing/2014/main" id="{F8780C13-F28D-CF72-205C-63491679BB82}"/>
              </a:ext>
            </a:extLst>
          </p:cNvPr>
          <p:cNvSpPr/>
          <p:nvPr/>
        </p:nvSpPr>
        <p:spPr>
          <a:xfrm>
            <a:off x="1490370" y="36473588"/>
            <a:ext cx="27373597" cy="4542952"/>
          </a:xfrm>
          <a:prstGeom prst="roundRect">
            <a:avLst>
              <a:gd name="adj" fmla="val 6931"/>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000" dirty="0">
                <a:latin typeface="PT Sans" panose="020B0503020203020204" pitchFamily="34" charset="-52"/>
              </a:rPr>
              <a:t>DEP temporarily upregulated the mRNA expression level of the inflammatory cytokines IL-6 and IL-8 in BEAS-2B, A549, and </a:t>
            </a:r>
            <a:r>
              <a:rPr lang="en-US" sz="4000" dirty="0" err="1">
                <a:latin typeface="PT Sans" panose="020B0503020203020204" pitchFamily="34" charset="-52"/>
              </a:rPr>
              <a:t>EA.hy</a:t>
            </a:r>
            <a:r>
              <a:rPr lang="en-US" sz="4000" dirty="0">
                <a:latin typeface="PT Sans" panose="020B0503020203020204" pitchFamily="34" charset="-52"/>
              </a:rPr>
              <a:t> 926 cells.</a:t>
            </a:r>
          </a:p>
          <a:p>
            <a:pPr marL="685800" indent="-685800">
              <a:buFont typeface="Arial" panose="020B0604020202020204" pitchFamily="34" charset="0"/>
              <a:buChar char="•"/>
            </a:pPr>
            <a:r>
              <a:rPr lang="en-US" sz="40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000" dirty="0">
                <a:latin typeface="PT Sans" panose="020B0503020203020204" pitchFamily="34" charset="-52"/>
              </a:rPr>
              <a:t>DEP induced IL-6 release from all DEP-treated cells, while the IL-8 cytokine level remained unchanged.</a:t>
            </a:r>
            <a:endParaRPr lang="ru-RU" sz="4000" dirty="0">
              <a:latin typeface="PT Sans" panose="020B0503020203020204" pitchFamily="34" charset="-52"/>
            </a:endParaRPr>
          </a:p>
        </p:txBody>
      </p:sp>
      <p:sp>
        <p:nvSpPr>
          <p:cNvPr id="19" name="TextBox 18">
            <a:extLst>
              <a:ext uri="{FF2B5EF4-FFF2-40B4-BE49-F238E27FC236}">
                <a16:creationId xmlns:a16="http://schemas.microsoft.com/office/drawing/2014/main" id="{ABAB8CC7-4043-0835-EE3D-495D0A6F089C}"/>
              </a:ext>
            </a:extLst>
          </p:cNvPr>
          <p:cNvSpPr txBox="1"/>
          <p:nvPr/>
        </p:nvSpPr>
        <p:spPr>
          <a:xfrm>
            <a:off x="1460246" y="34914516"/>
            <a:ext cx="12179937"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
        <p:nvSpPr>
          <p:cNvPr id="7" name="TextBox 6">
            <a:extLst>
              <a:ext uri="{FF2B5EF4-FFF2-40B4-BE49-F238E27FC236}">
                <a16:creationId xmlns:a16="http://schemas.microsoft.com/office/drawing/2014/main" id="{422F7065-0CDD-75F5-00D2-395992E54B25}"/>
              </a:ext>
            </a:extLst>
          </p:cNvPr>
          <p:cNvSpPr txBox="1"/>
          <p:nvPr/>
        </p:nvSpPr>
        <p:spPr>
          <a:xfrm>
            <a:off x="1490370" y="773110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Tree>
    <p:extLst>
      <p:ext uri="{BB962C8B-B14F-4D97-AF65-F5344CB8AC3E}">
        <p14:creationId xmlns:p14="http://schemas.microsoft.com/office/powerpoint/2010/main" val="54410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2F7065-0CDD-75F5-00D2-395992E54B25}"/>
              </a:ext>
            </a:extLst>
          </p:cNvPr>
          <p:cNvSpPr txBox="1"/>
          <p:nvPr/>
        </p:nvSpPr>
        <p:spPr>
          <a:xfrm>
            <a:off x="1490370" y="720171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
        <p:nvSpPr>
          <p:cNvPr id="13" name="Прямоугольник: скругленные углы 12">
            <a:extLst>
              <a:ext uri="{FF2B5EF4-FFF2-40B4-BE49-F238E27FC236}">
                <a16:creationId xmlns:a16="http://schemas.microsoft.com/office/drawing/2014/main" id="{C0AFC2AC-61AD-E0F7-ED53-4D4641DBCD75}"/>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14" name="TextBox 13">
            <a:extLst>
              <a:ext uri="{FF2B5EF4-FFF2-40B4-BE49-F238E27FC236}">
                <a16:creationId xmlns:a16="http://schemas.microsoft.com/office/drawing/2014/main" id="{A4B33219-5777-95C1-44FD-2CDCF1F46780}"/>
              </a:ext>
            </a:extLst>
          </p:cNvPr>
          <p:cNvSpPr txBox="1"/>
          <p:nvPr/>
        </p:nvSpPr>
        <p:spPr>
          <a:xfrm>
            <a:off x="17949191" y="7337443"/>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27" name="Прямоугольник: скругленные углы 26">
            <a:extLst>
              <a:ext uri="{FF2B5EF4-FFF2-40B4-BE49-F238E27FC236}">
                <a16:creationId xmlns:a16="http://schemas.microsoft.com/office/drawing/2014/main" id="{C683DB34-EE18-DF4F-0F2C-CAE35038DF03}"/>
              </a:ext>
            </a:extLst>
          </p:cNvPr>
          <p:cNvSpPr/>
          <p:nvPr/>
        </p:nvSpPr>
        <p:spPr>
          <a:xfrm>
            <a:off x="835252" y="16049769"/>
            <a:ext cx="28666179" cy="4053567"/>
          </a:xfrm>
          <a:prstGeom prst="roundRect">
            <a:avLst>
              <a:gd name="adj" fmla="val 10748"/>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2"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28" name="TextBox 27">
            <a:extLst>
              <a:ext uri="{FF2B5EF4-FFF2-40B4-BE49-F238E27FC236}">
                <a16:creationId xmlns:a16="http://schemas.microsoft.com/office/drawing/2014/main" id="{743972A7-09E3-52EA-9DD3-0F4730DFCF99}"/>
              </a:ext>
            </a:extLst>
          </p:cNvPr>
          <p:cNvSpPr txBox="1"/>
          <p:nvPr/>
        </p:nvSpPr>
        <p:spPr>
          <a:xfrm>
            <a:off x="1460247" y="14590597"/>
            <a:ext cx="12179937"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sp>
        <p:nvSpPr>
          <p:cNvPr id="6" name="TextBox 5">
            <a:extLst>
              <a:ext uri="{FF2B5EF4-FFF2-40B4-BE49-F238E27FC236}">
                <a16:creationId xmlns:a16="http://schemas.microsoft.com/office/drawing/2014/main" id="{4A58531C-4422-B248-2BBB-50ED9D3B4EDC}"/>
              </a:ext>
            </a:extLst>
          </p:cNvPr>
          <p:cNvSpPr txBox="1"/>
          <p:nvPr/>
        </p:nvSpPr>
        <p:spPr>
          <a:xfrm>
            <a:off x="6304545" y="1448114"/>
            <a:ext cx="22559422" cy="4606389"/>
          </a:xfrm>
          <a:prstGeom prst="rect">
            <a:avLst/>
          </a:prstGeom>
          <a:noFill/>
        </p:spPr>
        <p:txBody>
          <a:bodyPr wrap="square" rtlCol="0" anchor="ctr">
            <a:spAutoFit/>
          </a:bodyPr>
          <a:lstStyle/>
          <a:p>
            <a:pPr algn="l"/>
            <a:r>
              <a:rPr lang="en-US" sz="8000" b="1" dirty="0">
                <a:solidFill>
                  <a:schemeClr val="bg2">
                    <a:lumMod val="10000"/>
                  </a:schemeClr>
                </a:solidFill>
                <a:latin typeface="PT Sans Narrow" panose="020B0506020203020204" pitchFamily="34" charset="-52"/>
              </a:rPr>
              <a:t>Pro-inflammatory activation and Nrf2 induction in human</a:t>
            </a:r>
            <a:r>
              <a:rPr lang="ru-RU" sz="8000" b="1" dirty="0">
                <a:solidFill>
                  <a:schemeClr val="bg2">
                    <a:lumMod val="10000"/>
                  </a:schemeClr>
                </a:solidFill>
                <a:latin typeface="PT Sans Narrow" panose="020B0506020203020204" pitchFamily="34" charset="-52"/>
              </a:rPr>
              <a:t> </a:t>
            </a:r>
            <a:r>
              <a:rPr lang="en-US" sz="8000" b="1" dirty="0">
                <a:solidFill>
                  <a:schemeClr val="bg2">
                    <a:lumMod val="10000"/>
                  </a:schemeClr>
                </a:solidFill>
                <a:latin typeface="PT Sans Narrow" panose="020B0506020203020204" pitchFamily="34" charset="-52"/>
              </a:rPr>
              <a:t>epithelial cells exposed to diesel exhaust particles</a:t>
            </a:r>
            <a:endParaRPr lang="ru-RU" sz="8000" b="1" dirty="0">
              <a:solidFill>
                <a:schemeClr val="bg2">
                  <a:lumMod val="10000"/>
                </a:schemeClr>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pic>
        <p:nvPicPr>
          <p:cNvPr id="9" name="Рисунок 8"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49A3E78B-F039-1CE6-F9A4-706082198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6808" y="7743433"/>
            <a:ext cx="13618405" cy="8570094"/>
          </a:xfrm>
          <a:prstGeom prst="rect">
            <a:avLst/>
          </a:prstGeom>
        </p:spPr>
      </p:pic>
      <p:sp>
        <p:nvSpPr>
          <p:cNvPr id="12" name="TextBox 11">
            <a:extLst>
              <a:ext uri="{FF2B5EF4-FFF2-40B4-BE49-F238E27FC236}">
                <a16:creationId xmlns:a16="http://schemas.microsoft.com/office/drawing/2014/main" id="{6BC57B24-B4CF-C0B0-180D-E479BCF59FE3}"/>
              </a:ext>
            </a:extLst>
          </p:cNvPr>
          <p:cNvSpPr txBox="1"/>
          <p:nvPr/>
        </p:nvSpPr>
        <p:spPr>
          <a:xfrm>
            <a:off x="1460246" y="20474932"/>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21" name="Группа 20">
            <a:extLst>
              <a:ext uri="{FF2B5EF4-FFF2-40B4-BE49-F238E27FC236}">
                <a16:creationId xmlns:a16="http://schemas.microsoft.com/office/drawing/2014/main" id="{83FD42CF-ABC3-BF3F-4C33-773568A42EA8}"/>
              </a:ext>
            </a:extLst>
          </p:cNvPr>
          <p:cNvGrpSpPr/>
          <p:nvPr/>
        </p:nvGrpSpPr>
        <p:grpSpPr>
          <a:xfrm>
            <a:off x="836515" y="21888851"/>
            <a:ext cx="28666179" cy="13577469"/>
            <a:chOff x="836515" y="22514489"/>
            <a:chExt cx="28666179" cy="13577469"/>
          </a:xfrm>
        </p:grpSpPr>
        <p:sp>
          <p:nvSpPr>
            <p:cNvPr id="15" name="Прямоугольник: скругленные углы 14">
              <a:extLst>
                <a:ext uri="{FF2B5EF4-FFF2-40B4-BE49-F238E27FC236}">
                  <a16:creationId xmlns:a16="http://schemas.microsoft.com/office/drawing/2014/main" id="{36771A7E-7609-3CBE-72F0-AC6F1841DDEB}"/>
                </a:ext>
              </a:extLst>
            </p:cNvPr>
            <p:cNvSpPr/>
            <p:nvPr/>
          </p:nvSpPr>
          <p:spPr>
            <a:xfrm>
              <a:off x="836515" y="22514489"/>
              <a:ext cx="28666179"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26" name="TextBox 25">
              <a:extLst>
                <a:ext uri="{FF2B5EF4-FFF2-40B4-BE49-F238E27FC236}">
                  <a16:creationId xmlns:a16="http://schemas.microsoft.com/office/drawing/2014/main" id="{DDEA0CCA-D008-12C7-DB75-B9A25691D223}"/>
                </a:ext>
              </a:extLst>
            </p:cNvPr>
            <p:cNvSpPr txBox="1"/>
            <p:nvPr/>
          </p:nvSpPr>
          <p:spPr>
            <a:xfrm>
              <a:off x="22424578" y="22985948"/>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11" name="Рисунок 10">
              <a:extLst>
                <a:ext uri="{FF2B5EF4-FFF2-40B4-BE49-F238E27FC236}">
                  <a16:creationId xmlns:a16="http://schemas.microsoft.com/office/drawing/2014/main" id="{12ACF5A7-9E32-7445-6F2F-B0C258A4A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16" name="TextBox 15">
              <a:extLst>
                <a:ext uri="{FF2B5EF4-FFF2-40B4-BE49-F238E27FC236}">
                  <a16:creationId xmlns:a16="http://schemas.microsoft.com/office/drawing/2014/main" id="{80C03D20-4778-BE84-D79B-916B9683181C}"/>
                </a:ext>
              </a:extLst>
            </p:cNvPr>
            <p:cNvSpPr txBox="1"/>
            <p:nvPr/>
          </p:nvSpPr>
          <p:spPr>
            <a:xfrm>
              <a:off x="22424578" y="27471961"/>
              <a:ext cx="6709234" cy="2062103"/>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17" name="TextBox 16">
              <a:extLst>
                <a:ext uri="{FF2B5EF4-FFF2-40B4-BE49-F238E27FC236}">
                  <a16:creationId xmlns:a16="http://schemas.microsoft.com/office/drawing/2014/main" id="{0ED799E1-A9B5-1113-611E-AE93CBACC550}"/>
                </a:ext>
              </a:extLst>
            </p:cNvPr>
            <p:cNvSpPr txBox="1"/>
            <p:nvPr/>
          </p:nvSpPr>
          <p:spPr>
            <a:xfrm>
              <a:off x="22424578" y="32579902"/>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20" name="Прямоугольник: скругленные углы 19">
            <a:extLst>
              <a:ext uri="{FF2B5EF4-FFF2-40B4-BE49-F238E27FC236}">
                <a16:creationId xmlns:a16="http://schemas.microsoft.com/office/drawing/2014/main" id="{F8780C13-F28D-CF72-205C-63491679BB82}"/>
              </a:ext>
            </a:extLst>
          </p:cNvPr>
          <p:cNvSpPr/>
          <p:nvPr/>
        </p:nvSpPr>
        <p:spPr>
          <a:xfrm>
            <a:off x="835252" y="37484240"/>
            <a:ext cx="28666179" cy="4542952"/>
          </a:xfrm>
          <a:prstGeom prst="roundRect">
            <a:avLst>
              <a:gd name="adj" fmla="val 10109"/>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000" dirty="0">
                <a:latin typeface="PT Sans" panose="020B0503020203020204" pitchFamily="34" charset="-52"/>
              </a:rPr>
              <a:t>DEP temporarily upregulated the mRNA expression level of the inflammatory cytokines IL-6 and IL-8 in BEAS-2B, A549, and </a:t>
            </a:r>
            <a:r>
              <a:rPr lang="en-US" sz="4000" dirty="0" err="1">
                <a:latin typeface="PT Sans" panose="020B0503020203020204" pitchFamily="34" charset="-52"/>
              </a:rPr>
              <a:t>EA.hy</a:t>
            </a:r>
            <a:r>
              <a:rPr lang="en-US" sz="4000" dirty="0">
                <a:latin typeface="PT Sans" panose="020B0503020203020204" pitchFamily="34" charset="-52"/>
              </a:rPr>
              <a:t> 926 cells.</a:t>
            </a:r>
          </a:p>
          <a:p>
            <a:pPr marL="685800" indent="-685800">
              <a:buFont typeface="Arial" panose="020B0604020202020204" pitchFamily="34" charset="0"/>
              <a:buChar char="•"/>
            </a:pPr>
            <a:r>
              <a:rPr lang="en-US" sz="40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000" dirty="0">
                <a:latin typeface="PT Sans" panose="020B0503020203020204" pitchFamily="34" charset="-52"/>
              </a:rPr>
              <a:t>DEP induced IL-6 release from all DEP-treated cells, while the IL-8 cytokine level remained unchanged.</a:t>
            </a:r>
            <a:endParaRPr lang="ru-RU" sz="4000" dirty="0">
              <a:latin typeface="PT Sans" panose="020B0503020203020204" pitchFamily="34" charset="-52"/>
            </a:endParaRPr>
          </a:p>
        </p:txBody>
      </p:sp>
      <p:sp>
        <p:nvSpPr>
          <p:cNvPr id="19" name="TextBox 18">
            <a:extLst>
              <a:ext uri="{FF2B5EF4-FFF2-40B4-BE49-F238E27FC236}">
                <a16:creationId xmlns:a16="http://schemas.microsoft.com/office/drawing/2014/main" id="{ABAB8CC7-4043-0835-EE3D-495D0A6F089C}"/>
              </a:ext>
            </a:extLst>
          </p:cNvPr>
          <p:cNvSpPr txBox="1"/>
          <p:nvPr/>
        </p:nvSpPr>
        <p:spPr>
          <a:xfrm>
            <a:off x="1460246" y="36117674"/>
            <a:ext cx="12179937"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Tree>
    <p:extLst>
      <p:ext uri="{BB962C8B-B14F-4D97-AF65-F5344CB8AC3E}">
        <p14:creationId xmlns:p14="http://schemas.microsoft.com/office/powerpoint/2010/main" val="397587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скругленные углы 23">
            <a:extLst>
              <a:ext uri="{FF2B5EF4-FFF2-40B4-BE49-F238E27FC236}">
                <a16:creationId xmlns:a16="http://schemas.microsoft.com/office/drawing/2014/main" id="{E01C455C-574A-D610-3EC4-6E55D47BC928}"/>
              </a:ext>
            </a:extLst>
          </p:cNvPr>
          <p:cNvSpPr/>
          <p:nvPr/>
        </p:nvSpPr>
        <p:spPr>
          <a:xfrm>
            <a:off x="751115" y="7531714"/>
            <a:ext cx="28803600" cy="34429086"/>
          </a:xfrm>
          <a:prstGeom prst="roundRect">
            <a:avLst>
              <a:gd name="adj" fmla="val 1933"/>
            </a:avLst>
          </a:prstGeom>
          <a:ln>
            <a:noFill/>
          </a:ln>
        </p:spPr>
        <p:style>
          <a:lnRef idx="2">
            <a:schemeClr val="accent3"/>
          </a:lnRef>
          <a:fillRef idx="1">
            <a:schemeClr val="lt1"/>
          </a:fillRef>
          <a:effectRef idx="0">
            <a:schemeClr val="accent3"/>
          </a:effectRef>
          <a:fontRef idx="minor">
            <a:schemeClr val="dk1"/>
          </a:fontRef>
        </p:style>
        <p:txBody>
          <a:bodyPr lIns="508976" tIns="508976" rIns="16287230" bIns="508976" rtlCol="0" anchor="ctr"/>
          <a:lstStyle/>
          <a:p>
            <a:pPr algn="just"/>
            <a:endParaRPr lang="ru-RU" sz="4524" dirty="0">
              <a:latin typeface="PT Sans" panose="020B0503020203020204" pitchFamily="34" charset="-52"/>
            </a:endParaRPr>
          </a:p>
        </p:txBody>
      </p:sp>
      <p:sp>
        <p:nvSpPr>
          <p:cNvPr id="25" name="Прямоугольник: скругленные углы 24">
            <a:extLst>
              <a:ext uri="{FF2B5EF4-FFF2-40B4-BE49-F238E27FC236}">
                <a16:creationId xmlns:a16="http://schemas.microsoft.com/office/drawing/2014/main" id="{BCA30478-F283-C176-E81A-2A4DAD07305A}"/>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27" name="TextBox 26">
            <a:extLst>
              <a:ext uri="{FF2B5EF4-FFF2-40B4-BE49-F238E27FC236}">
                <a16:creationId xmlns:a16="http://schemas.microsoft.com/office/drawing/2014/main" id="{9541213A-2C32-4813-660E-51F5CD3C120A}"/>
              </a:ext>
            </a:extLst>
          </p:cNvPr>
          <p:cNvSpPr txBox="1"/>
          <p:nvPr/>
        </p:nvSpPr>
        <p:spPr>
          <a:xfrm>
            <a:off x="17949191" y="7731100"/>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28" name="Прямоугольник: скругленные углы 27">
            <a:extLst>
              <a:ext uri="{FF2B5EF4-FFF2-40B4-BE49-F238E27FC236}">
                <a16:creationId xmlns:a16="http://schemas.microsoft.com/office/drawing/2014/main" id="{88F559D9-BC6C-9440-2D3F-79B311DE4A59}"/>
              </a:ext>
            </a:extLst>
          </p:cNvPr>
          <p:cNvSpPr/>
          <p:nvPr/>
        </p:nvSpPr>
        <p:spPr>
          <a:xfrm>
            <a:off x="1490370" y="15616635"/>
            <a:ext cx="27373597" cy="4053567"/>
          </a:xfrm>
          <a:prstGeom prst="roundRect">
            <a:avLst>
              <a:gd name="adj" fmla="val 10748"/>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2"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29" name="TextBox 28">
            <a:extLst>
              <a:ext uri="{FF2B5EF4-FFF2-40B4-BE49-F238E27FC236}">
                <a16:creationId xmlns:a16="http://schemas.microsoft.com/office/drawing/2014/main" id="{B795EE48-D763-4621-8F9B-FCFD06860B8E}"/>
              </a:ext>
            </a:extLst>
          </p:cNvPr>
          <p:cNvSpPr txBox="1"/>
          <p:nvPr/>
        </p:nvSpPr>
        <p:spPr>
          <a:xfrm>
            <a:off x="1460247" y="14157463"/>
            <a:ext cx="12179937"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pic>
        <p:nvPicPr>
          <p:cNvPr id="30" name="Рисунок 29"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068447AB-52AF-BE69-76F3-580F2B93B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6808" y="8369071"/>
            <a:ext cx="12207159" cy="7681994"/>
          </a:xfrm>
          <a:prstGeom prst="rect">
            <a:avLst/>
          </a:prstGeom>
        </p:spPr>
      </p:pic>
      <p:sp>
        <p:nvSpPr>
          <p:cNvPr id="31" name="TextBox 30">
            <a:extLst>
              <a:ext uri="{FF2B5EF4-FFF2-40B4-BE49-F238E27FC236}">
                <a16:creationId xmlns:a16="http://schemas.microsoft.com/office/drawing/2014/main" id="{C10AD355-C117-FE33-B63A-08DCDD4A06B7}"/>
              </a:ext>
            </a:extLst>
          </p:cNvPr>
          <p:cNvSpPr txBox="1"/>
          <p:nvPr/>
        </p:nvSpPr>
        <p:spPr>
          <a:xfrm>
            <a:off x="1460246" y="20089921"/>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32" name="Группа 31">
            <a:extLst>
              <a:ext uri="{FF2B5EF4-FFF2-40B4-BE49-F238E27FC236}">
                <a16:creationId xmlns:a16="http://schemas.microsoft.com/office/drawing/2014/main" id="{52544A06-AFD8-BCE2-7EBF-FD4AA92599F9}"/>
              </a:ext>
            </a:extLst>
          </p:cNvPr>
          <p:cNvGrpSpPr/>
          <p:nvPr/>
        </p:nvGrpSpPr>
        <p:grpSpPr>
          <a:xfrm>
            <a:off x="836515" y="21215084"/>
            <a:ext cx="28666179" cy="13577469"/>
            <a:chOff x="836515" y="22514489"/>
            <a:chExt cx="28666179" cy="13577469"/>
          </a:xfrm>
        </p:grpSpPr>
        <p:sp>
          <p:nvSpPr>
            <p:cNvPr id="33" name="Прямоугольник: скругленные углы 32">
              <a:extLst>
                <a:ext uri="{FF2B5EF4-FFF2-40B4-BE49-F238E27FC236}">
                  <a16:creationId xmlns:a16="http://schemas.microsoft.com/office/drawing/2014/main" id="{8E29E525-AE3E-E50F-5296-A5019ABC4AF0}"/>
                </a:ext>
              </a:extLst>
            </p:cNvPr>
            <p:cNvSpPr/>
            <p:nvPr/>
          </p:nvSpPr>
          <p:spPr>
            <a:xfrm>
              <a:off x="836515" y="22514489"/>
              <a:ext cx="28666179"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34" name="TextBox 33">
              <a:extLst>
                <a:ext uri="{FF2B5EF4-FFF2-40B4-BE49-F238E27FC236}">
                  <a16:creationId xmlns:a16="http://schemas.microsoft.com/office/drawing/2014/main" id="{000E0E75-611F-8834-37BE-018CC88BB3C9}"/>
                </a:ext>
              </a:extLst>
            </p:cNvPr>
            <p:cNvSpPr txBox="1"/>
            <p:nvPr/>
          </p:nvSpPr>
          <p:spPr>
            <a:xfrm>
              <a:off x="22424578" y="22985948"/>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35" name="Рисунок 34">
              <a:extLst>
                <a:ext uri="{FF2B5EF4-FFF2-40B4-BE49-F238E27FC236}">
                  <a16:creationId xmlns:a16="http://schemas.microsoft.com/office/drawing/2014/main" id="{A762A760-263F-239E-33B9-74020B990E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36" name="TextBox 35">
              <a:extLst>
                <a:ext uri="{FF2B5EF4-FFF2-40B4-BE49-F238E27FC236}">
                  <a16:creationId xmlns:a16="http://schemas.microsoft.com/office/drawing/2014/main" id="{08230271-3B30-EF51-0775-5AAB724AFEC5}"/>
                </a:ext>
              </a:extLst>
            </p:cNvPr>
            <p:cNvSpPr txBox="1"/>
            <p:nvPr/>
          </p:nvSpPr>
          <p:spPr>
            <a:xfrm>
              <a:off x="22424578" y="27471961"/>
              <a:ext cx="6709234" cy="2062103"/>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37" name="TextBox 36">
              <a:extLst>
                <a:ext uri="{FF2B5EF4-FFF2-40B4-BE49-F238E27FC236}">
                  <a16:creationId xmlns:a16="http://schemas.microsoft.com/office/drawing/2014/main" id="{76D404A8-2CC7-414F-FE40-DB5336BE16C7}"/>
                </a:ext>
              </a:extLst>
            </p:cNvPr>
            <p:cNvSpPr txBox="1"/>
            <p:nvPr/>
          </p:nvSpPr>
          <p:spPr>
            <a:xfrm>
              <a:off x="22424578" y="32579902"/>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38" name="Прямоугольник: скругленные углы 37">
            <a:extLst>
              <a:ext uri="{FF2B5EF4-FFF2-40B4-BE49-F238E27FC236}">
                <a16:creationId xmlns:a16="http://schemas.microsoft.com/office/drawing/2014/main" id="{180C481F-B14F-E0A3-5F28-5F1059D680C6}"/>
              </a:ext>
            </a:extLst>
          </p:cNvPr>
          <p:cNvSpPr/>
          <p:nvPr/>
        </p:nvSpPr>
        <p:spPr>
          <a:xfrm>
            <a:off x="1490370" y="36473588"/>
            <a:ext cx="27373597" cy="4542952"/>
          </a:xfrm>
          <a:prstGeom prst="roundRect">
            <a:avLst>
              <a:gd name="adj" fmla="val 11168"/>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000" dirty="0">
                <a:latin typeface="PT Sans" panose="020B0503020203020204" pitchFamily="34" charset="-52"/>
              </a:rPr>
              <a:t>DEP temporarily upregulated the mRNA expression level of the inflammatory cytokines IL-6 and IL-8 in BEAS-2B, A549, and </a:t>
            </a:r>
            <a:r>
              <a:rPr lang="en-US" sz="4000" dirty="0" err="1">
                <a:latin typeface="PT Sans" panose="020B0503020203020204" pitchFamily="34" charset="-52"/>
              </a:rPr>
              <a:t>EA.hy</a:t>
            </a:r>
            <a:r>
              <a:rPr lang="en-US" sz="4000" dirty="0">
                <a:latin typeface="PT Sans" panose="020B0503020203020204" pitchFamily="34" charset="-52"/>
              </a:rPr>
              <a:t> 926 cells.</a:t>
            </a:r>
          </a:p>
          <a:p>
            <a:pPr marL="685800" indent="-685800">
              <a:buFont typeface="Arial" panose="020B0604020202020204" pitchFamily="34" charset="0"/>
              <a:buChar char="•"/>
            </a:pPr>
            <a:r>
              <a:rPr lang="en-US" sz="40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000" dirty="0">
                <a:latin typeface="PT Sans" panose="020B0503020203020204" pitchFamily="34" charset="-52"/>
              </a:rPr>
              <a:t>DEP induced IL-6 release from all DEP-treated cells, while the IL-8 cytokine level remained unchanged.</a:t>
            </a:r>
            <a:endParaRPr lang="ru-RU" sz="4000" dirty="0">
              <a:latin typeface="PT Sans" panose="020B0503020203020204" pitchFamily="34" charset="-52"/>
            </a:endParaRPr>
          </a:p>
        </p:txBody>
      </p:sp>
      <p:sp>
        <p:nvSpPr>
          <p:cNvPr id="39" name="TextBox 38">
            <a:extLst>
              <a:ext uri="{FF2B5EF4-FFF2-40B4-BE49-F238E27FC236}">
                <a16:creationId xmlns:a16="http://schemas.microsoft.com/office/drawing/2014/main" id="{84E7A7AB-F866-5A3B-C070-77402EB89BD3}"/>
              </a:ext>
            </a:extLst>
          </p:cNvPr>
          <p:cNvSpPr txBox="1"/>
          <p:nvPr/>
        </p:nvSpPr>
        <p:spPr>
          <a:xfrm>
            <a:off x="1460246" y="34914516"/>
            <a:ext cx="12179937"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
        <p:nvSpPr>
          <p:cNvPr id="40" name="TextBox 39">
            <a:extLst>
              <a:ext uri="{FF2B5EF4-FFF2-40B4-BE49-F238E27FC236}">
                <a16:creationId xmlns:a16="http://schemas.microsoft.com/office/drawing/2014/main" id="{2B2273AD-6881-BE50-1530-381416329243}"/>
              </a:ext>
            </a:extLst>
          </p:cNvPr>
          <p:cNvSpPr txBox="1"/>
          <p:nvPr/>
        </p:nvSpPr>
        <p:spPr>
          <a:xfrm>
            <a:off x="1490370" y="773110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
        <p:nvSpPr>
          <p:cNvPr id="41" name="TextBox 40">
            <a:extLst>
              <a:ext uri="{FF2B5EF4-FFF2-40B4-BE49-F238E27FC236}">
                <a16:creationId xmlns:a16="http://schemas.microsoft.com/office/drawing/2014/main" id="{3F8BC7BE-2950-3B3D-E2ED-867ED128502B}"/>
              </a:ext>
            </a:extLst>
          </p:cNvPr>
          <p:cNvSpPr txBox="1"/>
          <p:nvPr/>
        </p:nvSpPr>
        <p:spPr>
          <a:xfrm>
            <a:off x="6304545" y="1448114"/>
            <a:ext cx="22559422" cy="4606389"/>
          </a:xfrm>
          <a:prstGeom prst="rect">
            <a:avLst/>
          </a:prstGeom>
          <a:noFill/>
        </p:spPr>
        <p:txBody>
          <a:bodyPr wrap="square" rtlCol="0" anchor="ctr">
            <a:spAutoFit/>
          </a:bodyPr>
          <a:lstStyle/>
          <a:p>
            <a:pPr algn="l"/>
            <a:r>
              <a:rPr lang="en-US" sz="8000" b="1" dirty="0">
                <a:solidFill>
                  <a:schemeClr val="bg2">
                    <a:lumMod val="10000"/>
                  </a:schemeClr>
                </a:solidFill>
                <a:latin typeface="PT Sans Narrow" panose="020B0506020203020204" pitchFamily="34" charset="-52"/>
              </a:rPr>
              <a:t>Pro-inflammatory activation and Nrf2 induction in human</a:t>
            </a:r>
            <a:r>
              <a:rPr lang="ru-RU" sz="8000" b="1" dirty="0">
                <a:solidFill>
                  <a:schemeClr val="bg2">
                    <a:lumMod val="10000"/>
                  </a:schemeClr>
                </a:solidFill>
                <a:latin typeface="PT Sans Narrow" panose="020B0506020203020204" pitchFamily="34" charset="-52"/>
              </a:rPr>
              <a:t> </a:t>
            </a:r>
            <a:r>
              <a:rPr lang="en-US" sz="8000" b="1" dirty="0">
                <a:solidFill>
                  <a:schemeClr val="bg2">
                    <a:lumMod val="10000"/>
                  </a:schemeClr>
                </a:solidFill>
                <a:latin typeface="PT Sans Narrow" panose="020B0506020203020204" pitchFamily="34" charset="-52"/>
              </a:rPr>
              <a:t>epithelial cells exposed to diesel exhaust particles</a:t>
            </a:r>
            <a:endParaRPr lang="ru-RU" sz="8000" b="1" dirty="0">
              <a:solidFill>
                <a:schemeClr val="bg2">
                  <a:lumMod val="10000"/>
                </a:schemeClr>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spTree>
    <p:extLst>
      <p:ext uri="{BB962C8B-B14F-4D97-AF65-F5344CB8AC3E}">
        <p14:creationId xmlns:p14="http://schemas.microsoft.com/office/powerpoint/2010/main" val="177708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2F7065-0CDD-75F5-00D2-395992E54B25}"/>
              </a:ext>
            </a:extLst>
          </p:cNvPr>
          <p:cNvSpPr txBox="1"/>
          <p:nvPr/>
        </p:nvSpPr>
        <p:spPr>
          <a:xfrm>
            <a:off x="1490370" y="720171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
        <p:nvSpPr>
          <p:cNvPr id="13" name="Прямоугольник: скругленные углы 12">
            <a:extLst>
              <a:ext uri="{FF2B5EF4-FFF2-40B4-BE49-F238E27FC236}">
                <a16:creationId xmlns:a16="http://schemas.microsoft.com/office/drawing/2014/main" id="{C0AFC2AC-61AD-E0F7-ED53-4D4641DBCD75}"/>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14" name="TextBox 13">
            <a:extLst>
              <a:ext uri="{FF2B5EF4-FFF2-40B4-BE49-F238E27FC236}">
                <a16:creationId xmlns:a16="http://schemas.microsoft.com/office/drawing/2014/main" id="{A4B33219-5777-95C1-44FD-2CDCF1F46780}"/>
              </a:ext>
            </a:extLst>
          </p:cNvPr>
          <p:cNvSpPr txBox="1"/>
          <p:nvPr/>
        </p:nvSpPr>
        <p:spPr>
          <a:xfrm>
            <a:off x="17949191" y="7337443"/>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27" name="Прямоугольник: скругленные углы 26">
            <a:extLst>
              <a:ext uri="{FF2B5EF4-FFF2-40B4-BE49-F238E27FC236}">
                <a16:creationId xmlns:a16="http://schemas.microsoft.com/office/drawing/2014/main" id="{C683DB34-EE18-DF4F-0F2C-CAE35038DF03}"/>
              </a:ext>
            </a:extLst>
          </p:cNvPr>
          <p:cNvSpPr/>
          <p:nvPr/>
        </p:nvSpPr>
        <p:spPr>
          <a:xfrm>
            <a:off x="835252" y="16049769"/>
            <a:ext cx="28666179" cy="4053567"/>
          </a:xfrm>
          <a:prstGeom prst="roundRect">
            <a:avLst>
              <a:gd name="adj" fmla="val 10748"/>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2"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28" name="TextBox 27">
            <a:extLst>
              <a:ext uri="{FF2B5EF4-FFF2-40B4-BE49-F238E27FC236}">
                <a16:creationId xmlns:a16="http://schemas.microsoft.com/office/drawing/2014/main" id="{743972A7-09E3-52EA-9DD3-0F4730DFCF99}"/>
              </a:ext>
            </a:extLst>
          </p:cNvPr>
          <p:cNvSpPr txBox="1"/>
          <p:nvPr/>
        </p:nvSpPr>
        <p:spPr>
          <a:xfrm>
            <a:off x="1460247" y="14590597"/>
            <a:ext cx="12179937"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sp>
        <p:nvSpPr>
          <p:cNvPr id="6" name="TextBox 5">
            <a:extLst>
              <a:ext uri="{FF2B5EF4-FFF2-40B4-BE49-F238E27FC236}">
                <a16:creationId xmlns:a16="http://schemas.microsoft.com/office/drawing/2014/main" id="{4A58531C-4422-B248-2BBB-50ED9D3B4EDC}"/>
              </a:ext>
            </a:extLst>
          </p:cNvPr>
          <p:cNvSpPr txBox="1"/>
          <p:nvPr/>
        </p:nvSpPr>
        <p:spPr>
          <a:xfrm>
            <a:off x="6882063" y="1448114"/>
            <a:ext cx="21981904" cy="4606389"/>
          </a:xfrm>
          <a:prstGeom prst="rect">
            <a:avLst/>
          </a:prstGeom>
          <a:noFill/>
        </p:spPr>
        <p:txBody>
          <a:bodyPr wrap="square" rtlCol="0" anchor="ctr">
            <a:spAutoFit/>
          </a:bodyPr>
          <a:lstStyle/>
          <a:p>
            <a:pPr algn="l"/>
            <a:r>
              <a:rPr lang="en-US" sz="8000" b="1" dirty="0">
                <a:solidFill>
                  <a:schemeClr val="bg2">
                    <a:lumMod val="10000"/>
                  </a:schemeClr>
                </a:solidFill>
                <a:latin typeface="PT Sans Narrow" panose="020B0506020203020204" pitchFamily="34" charset="-52"/>
              </a:rPr>
              <a:t>Pro-inflammatory activation and Nrf2 induction in human</a:t>
            </a:r>
            <a:r>
              <a:rPr lang="ru-RU" sz="8000" b="1" dirty="0">
                <a:solidFill>
                  <a:schemeClr val="bg2">
                    <a:lumMod val="10000"/>
                  </a:schemeClr>
                </a:solidFill>
                <a:latin typeface="PT Sans Narrow" panose="020B0506020203020204" pitchFamily="34" charset="-52"/>
              </a:rPr>
              <a:t> </a:t>
            </a:r>
            <a:r>
              <a:rPr lang="en-US" sz="8000" b="1" dirty="0">
                <a:solidFill>
                  <a:schemeClr val="bg2">
                    <a:lumMod val="10000"/>
                  </a:schemeClr>
                </a:solidFill>
                <a:latin typeface="PT Sans Narrow" panose="020B0506020203020204" pitchFamily="34" charset="-52"/>
              </a:rPr>
              <a:t>epithelial cells exposed to diesel exhaust particles</a:t>
            </a:r>
            <a:endParaRPr lang="ru-RU" sz="8000" b="1" dirty="0">
              <a:solidFill>
                <a:schemeClr val="bg2">
                  <a:lumMod val="10000"/>
                </a:schemeClr>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pic>
        <p:nvPicPr>
          <p:cNvPr id="9" name="Рисунок 8"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49A3E78B-F039-1CE6-F9A4-706082198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6808" y="7743433"/>
            <a:ext cx="13618405" cy="8570094"/>
          </a:xfrm>
          <a:prstGeom prst="rect">
            <a:avLst/>
          </a:prstGeom>
        </p:spPr>
      </p:pic>
      <p:sp>
        <p:nvSpPr>
          <p:cNvPr id="12" name="TextBox 11">
            <a:extLst>
              <a:ext uri="{FF2B5EF4-FFF2-40B4-BE49-F238E27FC236}">
                <a16:creationId xmlns:a16="http://schemas.microsoft.com/office/drawing/2014/main" id="{6BC57B24-B4CF-C0B0-180D-E479BCF59FE3}"/>
              </a:ext>
            </a:extLst>
          </p:cNvPr>
          <p:cNvSpPr txBox="1"/>
          <p:nvPr/>
        </p:nvSpPr>
        <p:spPr>
          <a:xfrm>
            <a:off x="1460246" y="20474932"/>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21" name="Группа 20">
            <a:extLst>
              <a:ext uri="{FF2B5EF4-FFF2-40B4-BE49-F238E27FC236}">
                <a16:creationId xmlns:a16="http://schemas.microsoft.com/office/drawing/2014/main" id="{83FD42CF-ABC3-BF3F-4C33-773568A42EA8}"/>
              </a:ext>
            </a:extLst>
          </p:cNvPr>
          <p:cNvGrpSpPr/>
          <p:nvPr/>
        </p:nvGrpSpPr>
        <p:grpSpPr>
          <a:xfrm>
            <a:off x="836515" y="21888851"/>
            <a:ext cx="28666179" cy="13577469"/>
            <a:chOff x="836515" y="22514489"/>
            <a:chExt cx="28666179" cy="13577469"/>
          </a:xfrm>
        </p:grpSpPr>
        <p:sp>
          <p:nvSpPr>
            <p:cNvPr id="15" name="Прямоугольник: скругленные углы 14">
              <a:extLst>
                <a:ext uri="{FF2B5EF4-FFF2-40B4-BE49-F238E27FC236}">
                  <a16:creationId xmlns:a16="http://schemas.microsoft.com/office/drawing/2014/main" id="{36771A7E-7609-3CBE-72F0-AC6F1841DDEB}"/>
                </a:ext>
              </a:extLst>
            </p:cNvPr>
            <p:cNvSpPr/>
            <p:nvPr/>
          </p:nvSpPr>
          <p:spPr>
            <a:xfrm>
              <a:off x="836515" y="22514489"/>
              <a:ext cx="28666179"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26" name="TextBox 25">
              <a:extLst>
                <a:ext uri="{FF2B5EF4-FFF2-40B4-BE49-F238E27FC236}">
                  <a16:creationId xmlns:a16="http://schemas.microsoft.com/office/drawing/2014/main" id="{DDEA0CCA-D008-12C7-DB75-B9A25691D223}"/>
                </a:ext>
              </a:extLst>
            </p:cNvPr>
            <p:cNvSpPr txBox="1"/>
            <p:nvPr/>
          </p:nvSpPr>
          <p:spPr>
            <a:xfrm>
              <a:off x="22424578" y="22985948"/>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11" name="Рисунок 10">
              <a:extLst>
                <a:ext uri="{FF2B5EF4-FFF2-40B4-BE49-F238E27FC236}">
                  <a16:creationId xmlns:a16="http://schemas.microsoft.com/office/drawing/2014/main" id="{12ACF5A7-9E32-7445-6F2F-B0C258A4A0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16" name="TextBox 15">
              <a:extLst>
                <a:ext uri="{FF2B5EF4-FFF2-40B4-BE49-F238E27FC236}">
                  <a16:creationId xmlns:a16="http://schemas.microsoft.com/office/drawing/2014/main" id="{80C03D20-4778-BE84-D79B-916B9683181C}"/>
                </a:ext>
              </a:extLst>
            </p:cNvPr>
            <p:cNvSpPr txBox="1"/>
            <p:nvPr/>
          </p:nvSpPr>
          <p:spPr>
            <a:xfrm>
              <a:off x="22424578" y="27471961"/>
              <a:ext cx="6709234" cy="2062103"/>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17" name="TextBox 16">
              <a:extLst>
                <a:ext uri="{FF2B5EF4-FFF2-40B4-BE49-F238E27FC236}">
                  <a16:creationId xmlns:a16="http://schemas.microsoft.com/office/drawing/2014/main" id="{0ED799E1-A9B5-1113-611E-AE93CBACC550}"/>
                </a:ext>
              </a:extLst>
            </p:cNvPr>
            <p:cNvSpPr txBox="1"/>
            <p:nvPr/>
          </p:nvSpPr>
          <p:spPr>
            <a:xfrm>
              <a:off x="22424578" y="32579902"/>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20" name="Прямоугольник: скругленные углы 19">
            <a:extLst>
              <a:ext uri="{FF2B5EF4-FFF2-40B4-BE49-F238E27FC236}">
                <a16:creationId xmlns:a16="http://schemas.microsoft.com/office/drawing/2014/main" id="{F8780C13-F28D-CF72-205C-63491679BB82}"/>
              </a:ext>
            </a:extLst>
          </p:cNvPr>
          <p:cNvSpPr/>
          <p:nvPr/>
        </p:nvSpPr>
        <p:spPr>
          <a:xfrm>
            <a:off x="835252" y="37484240"/>
            <a:ext cx="28666179" cy="4542952"/>
          </a:xfrm>
          <a:prstGeom prst="roundRect">
            <a:avLst>
              <a:gd name="adj" fmla="val 10109"/>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000" dirty="0">
                <a:latin typeface="PT Sans" panose="020B0503020203020204" pitchFamily="34" charset="-52"/>
              </a:rPr>
              <a:t>DEP temporarily upregulated the mRNA expression level of the inflammatory cytokines IL-6 and IL-8 in BEAS-2B, A549, and </a:t>
            </a:r>
            <a:r>
              <a:rPr lang="en-US" sz="4000" dirty="0" err="1">
                <a:latin typeface="PT Sans" panose="020B0503020203020204" pitchFamily="34" charset="-52"/>
              </a:rPr>
              <a:t>EA.hy</a:t>
            </a:r>
            <a:r>
              <a:rPr lang="en-US" sz="4000" dirty="0">
                <a:latin typeface="PT Sans" panose="020B0503020203020204" pitchFamily="34" charset="-52"/>
              </a:rPr>
              <a:t> 926 cells.</a:t>
            </a:r>
          </a:p>
          <a:p>
            <a:pPr marL="685800" indent="-685800">
              <a:buFont typeface="Arial" panose="020B0604020202020204" pitchFamily="34" charset="0"/>
              <a:buChar char="•"/>
            </a:pPr>
            <a:r>
              <a:rPr lang="en-US" sz="40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000" dirty="0">
                <a:latin typeface="PT Sans" panose="020B0503020203020204" pitchFamily="34" charset="-52"/>
              </a:rPr>
              <a:t>DEP induced IL-6 release from all DEP-treated cells, while the IL-8 cytokine level remained unchanged.</a:t>
            </a:r>
            <a:endParaRPr lang="ru-RU" sz="4000" dirty="0">
              <a:latin typeface="PT Sans" panose="020B0503020203020204" pitchFamily="34" charset="-52"/>
            </a:endParaRPr>
          </a:p>
        </p:txBody>
      </p:sp>
      <p:sp>
        <p:nvSpPr>
          <p:cNvPr id="19" name="TextBox 18">
            <a:extLst>
              <a:ext uri="{FF2B5EF4-FFF2-40B4-BE49-F238E27FC236}">
                <a16:creationId xmlns:a16="http://schemas.microsoft.com/office/drawing/2014/main" id="{ABAB8CC7-4043-0835-EE3D-495D0A6F089C}"/>
              </a:ext>
            </a:extLst>
          </p:cNvPr>
          <p:cNvSpPr txBox="1"/>
          <p:nvPr/>
        </p:nvSpPr>
        <p:spPr>
          <a:xfrm>
            <a:off x="1460246" y="36117674"/>
            <a:ext cx="12179937"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Tree>
    <p:extLst>
      <p:ext uri="{BB962C8B-B14F-4D97-AF65-F5344CB8AC3E}">
        <p14:creationId xmlns:p14="http://schemas.microsoft.com/office/powerpoint/2010/main" val="140766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скругленные углы 23">
            <a:extLst>
              <a:ext uri="{FF2B5EF4-FFF2-40B4-BE49-F238E27FC236}">
                <a16:creationId xmlns:a16="http://schemas.microsoft.com/office/drawing/2014/main" id="{94A0E38B-A815-A5D0-961E-7CE7A65D37C2}"/>
              </a:ext>
            </a:extLst>
          </p:cNvPr>
          <p:cNvSpPr/>
          <p:nvPr/>
        </p:nvSpPr>
        <p:spPr>
          <a:xfrm>
            <a:off x="751115" y="7531714"/>
            <a:ext cx="28803600" cy="34429086"/>
          </a:xfrm>
          <a:prstGeom prst="roundRect">
            <a:avLst>
              <a:gd name="adj" fmla="val 1933"/>
            </a:avLst>
          </a:prstGeom>
          <a:ln>
            <a:noFill/>
          </a:ln>
        </p:spPr>
        <p:style>
          <a:lnRef idx="2">
            <a:schemeClr val="accent3"/>
          </a:lnRef>
          <a:fillRef idx="1">
            <a:schemeClr val="lt1"/>
          </a:fillRef>
          <a:effectRef idx="0">
            <a:schemeClr val="accent3"/>
          </a:effectRef>
          <a:fontRef idx="minor">
            <a:schemeClr val="dk1"/>
          </a:fontRef>
        </p:style>
        <p:txBody>
          <a:bodyPr lIns="508976" tIns="508976" rIns="16287230" bIns="508976" rtlCol="0" anchor="ctr"/>
          <a:lstStyle/>
          <a:p>
            <a:pPr algn="just"/>
            <a:endParaRPr lang="ru-RU" sz="4524" dirty="0">
              <a:latin typeface="PT Sans" panose="020B0503020203020204" pitchFamily="34" charset="-52"/>
            </a:endParaRPr>
          </a:p>
        </p:txBody>
      </p:sp>
      <p:sp>
        <p:nvSpPr>
          <p:cNvPr id="25" name="Прямоугольник: скругленные углы 24">
            <a:extLst>
              <a:ext uri="{FF2B5EF4-FFF2-40B4-BE49-F238E27FC236}">
                <a16:creationId xmlns:a16="http://schemas.microsoft.com/office/drawing/2014/main" id="{3B5EC536-0AA3-79D6-318E-83DF129E3017}"/>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27" name="TextBox 26">
            <a:extLst>
              <a:ext uri="{FF2B5EF4-FFF2-40B4-BE49-F238E27FC236}">
                <a16:creationId xmlns:a16="http://schemas.microsoft.com/office/drawing/2014/main" id="{48AD541F-BF6A-E104-3710-1F5285A73C23}"/>
              </a:ext>
            </a:extLst>
          </p:cNvPr>
          <p:cNvSpPr txBox="1"/>
          <p:nvPr/>
        </p:nvSpPr>
        <p:spPr>
          <a:xfrm>
            <a:off x="17949191" y="7731100"/>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28" name="Прямоугольник: скругленные углы 27">
            <a:extLst>
              <a:ext uri="{FF2B5EF4-FFF2-40B4-BE49-F238E27FC236}">
                <a16:creationId xmlns:a16="http://schemas.microsoft.com/office/drawing/2014/main" id="{8C8E70A4-DE33-1F2E-9554-9937A3FE16A0}"/>
              </a:ext>
            </a:extLst>
          </p:cNvPr>
          <p:cNvSpPr/>
          <p:nvPr/>
        </p:nvSpPr>
        <p:spPr>
          <a:xfrm>
            <a:off x="1490370" y="15616635"/>
            <a:ext cx="27373597" cy="4053567"/>
          </a:xfrm>
          <a:prstGeom prst="roundRect">
            <a:avLst>
              <a:gd name="adj" fmla="val 13195"/>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2"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29" name="TextBox 28">
            <a:extLst>
              <a:ext uri="{FF2B5EF4-FFF2-40B4-BE49-F238E27FC236}">
                <a16:creationId xmlns:a16="http://schemas.microsoft.com/office/drawing/2014/main" id="{55AA9714-0CFD-9377-7983-E276B69E3A58}"/>
              </a:ext>
            </a:extLst>
          </p:cNvPr>
          <p:cNvSpPr txBox="1"/>
          <p:nvPr/>
        </p:nvSpPr>
        <p:spPr>
          <a:xfrm>
            <a:off x="1460247" y="14157463"/>
            <a:ext cx="12179937"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pic>
        <p:nvPicPr>
          <p:cNvPr id="30" name="Рисунок 29"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FB575C50-50ED-9444-438A-E52B0D3F9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6808" y="8369071"/>
            <a:ext cx="12207159" cy="7681994"/>
          </a:xfrm>
          <a:prstGeom prst="rect">
            <a:avLst/>
          </a:prstGeom>
        </p:spPr>
      </p:pic>
      <p:sp>
        <p:nvSpPr>
          <p:cNvPr id="31" name="TextBox 30">
            <a:extLst>
              <a:ext uri="{FF2B5EF4-FFF2-40B4-BE49-F238E27FC236}">
                <a16:creationId xmlns:a16="http://schemas.microsoft.com/office/drawing/2014/main" id="{70D889B7-904E-C4AC-0B20-9F5633F6726B}"/>
              </a:ext>
            </a:extLst>
          </p:cNvPr>
          <p:cNvSpPr txBox="1"/>
          <p:nvPr/>
        </p:nvSpPr>
        <p:spPr>
          <a:xfrm>
            <a:off x="1460246" y="20089921"/>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32" name="Группа 31">
            <a:extLst>
              <a:ext uri="{FF2B5EF4-FFF2-40B4-BE49-F238E27FC236}">
                <a16:creationId xmlns:a16="http://schemas.microsoft.com/office/drawing/2014/main" id="{D196C56F-DCA9-400E-CF0F-DADF78BEA2DC}"/>
              </a:ext>
            </a:extLst>
          </p:cNvPr>
          <p:cNvGrpSpPr/>
          <p:nvPr/>
        </p:nvGrpSpPr>
        <p:grpSpPr>
          <a:xfrm>
            <a:off x="836515" y="21215084"/>
            <a:ext cx="28666179" cy="13577469"/>
            <a:chOff x="836515" y="22514489"/>
            <a:chExt cx="28666179" cy="13577469"/>
          </a:xfrm>
        </p:grpSpPr>
        <p:sp>
          <p:nvSpPr>
            <p:cNvPr id="33" name="Прямоугольник: скругленные углы 32">
              <a:extLst>
                <a:ext uri="{FF2B5EF4-FFF2-40B4-BE49-F238E27FC236}">
                  <a16:creationId xmlns:a16="http://schemas.microsoft.com/office/drawing/2014/main" id="{40085EFC-631F-33C9-0611-5928E5E493C6}"/>
                </a:ext>
              </a:extLst>
            </p:cNvPr>
            <p:cNvSpPr/>
            <p:nvPr/>
          </p:nvSpPr>
          <p:spPr>
            <a:xfrm>
              <a:off x="836515" y="22514489"/>
              <a:ext cx="28666179"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34" name="TextBox 33">
              <a:extLst>
                <a:ext uri="{FF2B5EF4-FFF2-40B4-BE49-F238E27FC236}">
                  <a16:creationId xmlns:a16="http://schemas.microsoft.com/office/drawing/2014/main" id="{A49912B6-404B-2969-864B-69F99BBB28CE}"/>
                </a:ext>
              </a:extLst>
            </p:cNvPr>
            <p:cNvSpPr txBox="1"/>
            <p:nvPr/>
          </p:nvSpPr>
          <p:spPr>
            <a:xfrm>
              <a:off x="22424578" y="22985948"/>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35" name="Рисунок 34">
              <a:extLst>
                <a:ext uri="{FF2B5EF4-FFF2-40B4-BE49-F238E27FC236}">
                  <a16:creationId xmlns:a16="http://schemas.microsoft.com/office/drawing/2014/main" id="{DEE1BB48-F393-032D-BF2B-A87488AFD4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36" name="TextBox 35">
              <a:extLst>
                <a:ext uri="{FF2B5EF4-FFF2-40B4-BE49-F238E27FC236}">
                  <a16:creationId xmlns:a16="http://schemas.microsoft.com/office/drawing/2014/main" id="{64A7CD8D-E732-F7ED-C069-40291A15D260}"/>
                </a:ext>
              </a:extLst>
            </p:cNvPr>
            <p:cNvSpPr txBox="1"/>
            <p:nvPr/>
          </p:nvSpPr>
          <p:spPr>
            <a:xfrm>
              <a:off x="22424578" y="27471961"/>
              <a:ext cx="6709234" cy="2062103"/>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37" name="TextBox 36">
              <a:extLst>
                <a:ext uri="{FF2B5EF4-FFF2-40B4-BE49-F238E27FC236}">
                  <a16:creationId xmlns:a16="http://schemas.microsoft.com/office/drawing/2014/main" id="{D0CA6B09-6CC0-78DD-B4BA-294052953FD0}"/>
                </a:ext>
              </a:extLst>
            </p:cNvPr>
            <p:cNvSpPr txBox="1"/>
            <p:nvPr/>
          </p:nvSpPr>
          <p:spPr>
            <a:xfrm>
              <a:off x="22424578" y="32579902"/>
              <a:ext cx="6709234" cy="2062103"/>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38" name="Прямоугольник: скругленные углы 37">
            <a:extLst>
              <a:ext uri="{FF2B5EF4-FFF2-40B4-BE49-F238E27FC236}">
                <a16:creationId xmlns:a16="http://schemas.microsoft.com/office/drawing/2014/main" id="{184A8037-E230-FD2D-71D6-1B0DBB1FF39C}"/>
              </a:ext>
            </a:extLst>
          </p:cNvPr>
          <p:cNvSpPr/>
          <p:nvPr/>
        </p:nvSpPr>
        <p:spPr>
          <a:xfrm>
            <a:off x="1490370" y="36473588"/>
            <a:ext cx="27373597" cy="4542952"/>
          </a:xfrm>
          <a:prstGeom prst="roundRect">
            <a:avLst>
              <a:gd name="adj" fmla="val 10109"/>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000" dirty="0">
                <a:latin typeface="PT Sans" panose="020B0503020203020204" pitchFamily="34" charset="-52"/>
              </a:rPr>
              <a:t>DEP temporarily upregulated the mRNA expression level of the inflammatory cytokines IL-6 and IL-8 in BEAS-2B, A549, and </a:t>
            </a:r>
            <a:r>
              <a:rPr lang="en-US" sz="4000" dirty="0" err="1">
                <a:latin typeface="PT Sans" panose="020B0503020203020204" pitchFamily="34" charset="-52"/>
              </a:rPr>
              <a:t>EA.hy</a:t>
            </a:r>
            <a:r>
              <a:rPr lang="en-US" sz="4000" dirty="0">
                <a:latin typeface="PT Sans" panose="020B0503020203020204" pitchFamily="34" charset="-52"/>
              </a:rPr>
              <a:t> 926 cells.</a:t>
            </a:r>
          </a:p>
          <a:p>
            <a:pPr marL="685800" indent="-685800">
              <a:buFont typeface="Arial" panose="020B0604020202020204" pitchFamily="34" charset="0"/>
              <a:buChar char="•"/>
            </a:pPr>
            <a:r>
              <a:rPr lang="en-US" sz="40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000" dirty="0">
                <a:latin typeface="PT Sans" panose="020B0503020203020204" pitchFamily="34" charset="-52"/>
              </a:rPr>
              <a:t>DEP induced IL-6 release from all DEP-treated cells, while the IL-8 cytokine level remained unchanged.</a:t>
            </a:r>
            <a:endParaRPr lang="ru-RU" sz="4000" dirty="0">
              <a:latin typeface="PT Sans" panose="020B0503020203020204" pitchFamily="34" charset="-52"/>
            </a:endParaRPr>
          </a:p>
        </p:txBody>
      </p:sp>
      <p:sp>
        <p:nvSpPr>
          <p:cNvPr id="39" name="TextBox 38">
            <a:extLst>
              <a:ext uri="{FF2B5EF4-FFF2-40B4-BE49-F238E27FC236}">
                <a16:creationId xmlns:a16="http://schemas.microsoft.com/office/drawing/2014/main" id="{5933E4F2-C996-AA4D-CB5B-C89D8768A6CC}"/>
              </a:ext>
            </a:extLst>
          </p:cNvPr>
          <p:cNvSpPr txBox="1"/>
          <p:nvPr/>
        </p:nvSpPr>
        <p:spPr>
          <a:xfrm>
            <a:off x="1460246" y="34914516"/>
            <a:ext cx="12179937"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
        <p:nvSpPr>
          <p:cNvPr id="40" name="TextBox 39">
            <a:extLst>
              <a:ext uri="{FF2B5EF4-FFF2-40B4-BE49-F238E27FC236}">
                <a16:creationId xmlns:a16="http://schemas.microsoft.com/office/drawing/2014/main" id="{71888067-5604-E679-B71C-691BAB04AF0F}"/>
              </a:ext>
            </a:extLst>
          </p:cNvPr>
          <p:cNvSpPr txBox="1"/>
          <p:nvPr/>
        </p:nvSpPr>
        <p:spPr>
          <a:xfrm>
            <a:off x="1490370" y="773110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
        <p:nvSpPr>
          <p:cNvPr id="41" name="TextBox 40">
            <a:extLst>
              <a:ext uri="{FF2B5EF4-FFF2-40B4-BE49-F238E27FC236}">
                <a16:creationId xmlns:a16="http://schemas.microsoft.com/office/drawing/2014/main" id="{4611DB0D-5CEB-1851-A2B5-5A8F30BB8A0A}"/>
              </a:ext>
            </a:extLst>
          </p:cNvPr>
          <p:cNvSpPr txBox="1"/>
          <p:nvPr/>
        </p:nvSpPr>
        <p:spPr>
          <a:xfrm>
            <a:off x="6882063" y="1448114"/>
            <a:ext cx="21981904" cy="4606389"/>
          </a:xfrm>
          <a:prstGeom prst="rect">
            <a:avLst/>
          </a:prstGeom>
          <a:noFill/>
        </p:spPr>
        <p:txBody>
          <a:bodyPr wrap="square" rtlCol="0" anchor="ctr">
            <a:spAutoFit/>
          </a:bodyPr>
          <a:lstStyle/>
          <a:p>
            <a:pPr algn="l"/>
            <a:r>
              <a:rPr lang="en-US" sz="8000" b="1" dirty="0">
                <a:solidFill>
                  <a:schemeClr val="bg2">
                    <a:lumMod val="10000"/>
                  </a:schemeClr>
                </a:solidFill>
                <a:latin typeface="PT Sans Narrow" panose="020B0506020203020204" pitchFamily="34" charset="-52"/>
              </a:rPr>
              <a:t>Pro-inflammatory activation and Nrf2 induction in human</a:t>
            </a:r>
            <a:r>
              <a:rPr lang="ru-RU" sz="8000" b="1" dirty="0">
                <a:solidFill>
                  <a:schemeClr val="bg2">
                    <a:lumMod val="10000"/>
                  </a:schemeClr>
                </a:solidFill>
                <a:latin typeface="PT Sans Narrow" panose="020B0506020203020204" pitchFamily="34" charset="-52"/>
              </a:rPr>
              <a:t> </a:t>
            </a:r>
            <a:r>
              <a:rPr lang="en-US" sz="8000" b="1" dirty="0">
                <a:solidFill>
                  <a:schemeClr val="bg2">
                    <a:lumMod val="10000"/>
                  </a:schemeClr>
                </a:solidFill>
                <a:latin typeface="PT Sans Narrow" panose="020B0506020203020204" pitchFamily="34" charset="-52"/>
              </a:rPr>
              <a:t>epithelial cells exposed to diesel exhaust particles</a:t>
            </a:r>
            <a:endParaRPr lang="ru-RU" sz="8000" b="1" dirty="0">
              <a:solidFill>
                <a:schemeClr val="bg2">
                  <a:lumMod val="10000"/>
                </a:schemeClr>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spTree>
    <p:extLst>
      <p:ext uri="{BB962C8B-B14F-4D97-AF65-F5344CB8AC3E}">
        <p14:creationId xmlns:p14="http://schemas.microsoft.com/office/powerpoint/2010/main" val="380512727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1551</TotalTime>
  <Words>3086</Words>
  <Application>Microsoft Office PowerPoint</Application>
  <PresentationFormat>Произвольный</PresentationFormat>
  <Paragraphs>191</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PT Sans</vt:lpstr>
      <vt:lpstr>PT Sans Narrow</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Dissertation department</dc:creator>
  <cp:lastModifiedBy>Dissertation department</cp:lastModifiedBy>
  <cp:revision>88</cp:revision>
  <dcterms:created xsi:type="dcterms:W3CDTF">2023-06-30T09:44:58Z</dcterms:created>
  <dcterms:modified xsi:type="dcterms:W3CDTF">2023-07-01T11:46:48Z</dcterms:modified>
</cp:coreProperties>
</file>