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25" d="100"/>
          <a:sy n="25" d="100"/>
        </p:scale>
        <p:origin x="47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ru-RU"/>
              <a:t>Образец заголовка</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01.07.2023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182858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01.07.2023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45119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01.07.2023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103070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97A8D5-D47A-43AE-8536-9441D477BD16}" type="datetimeFigureOut">
              <a:rPr lang="ru-RU" smtClean="0"/>
              <a:t>01.07.2023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34720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ru-RU"/>
              <a:t>Образец заголовка</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597A8D5-D47A-43AE-8536-9441D477BD16}" type="datetimeFigureOut">
              <a:rPr lang="ru-RU" smtClean="0"/>
              <a:t>01.07.2023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174365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597A8D5-D47A-43AE-8536-9441D477BD16}" type="datetimeFigureOut">
              <a:rPr lang="ru-RU" smtClean="0"/>
              <a:t>01.07.2023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351193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ru-RU"/>
              <a:t>Образец текста</a:t>
            </a:r>
          </a:p>
        </p:txBody>
      </p:sp>
      <p:sp>
        <p:nvSpPr>
          <p:cNvPr id="4" name="Content Placeholder 3"/>
          <p:cNvSpPr>
            <a:spLocks noGrp="1"/>
          </p:cNvSpPr>
          <p:nvPr>
            <p:ph sz="half" idx="2"/>
          </p:nvPr>
        </p:nvSpPr>
        <p:spPr>
          <a:xfrm>
            <a:off x="2948339" y="11058863"/>
            <a:ext cx="18107995" cy="1626592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ru-RU"/>
              <a:t>Образец текста</a:t>
            </a:r>
          </a:p>
        </p:txBody>
      </p:sp>
      <p:sp>
        <p:nvSpPr>
          <p:cNvPr id="6" name="Content Placeholder 5"/>
          <p:cNvSpPr>
            <a:spLocks noGrp="1"/>
          </p:cNvSpPr>
          <p:nvPr>
            <p:ph sz="quarter" idx="4"/>
          </p:nvPr>
        </p:nvSpPr>
        <p:spPr>
          <a:xfrm>
            <a:off x="21669408" y="11058863"/>
            <a:ext cx="18197174" cy="1626592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597A8D5-D47A-43AE-8536-9441D477BD16}" type="datetimeFigureOut">
              <a:rPr lang="ru-RU" smtClean="0"/>
              <a:t>01.07.2023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6836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597A8D5-D47A-43AE-8536-9441D477BD16}" type="datetimeFigureOut">
              <a:rPr lang="ru-RU" smtClean="0"/>
              <a:t>01.07.2023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29201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A8D5-D47A-43AE-8536-9441D477BD16}" type="datetimeFigureOut">
              <a:rPr lang="ru-RU" smtClean="0"/>
              <a:t>01.07.2023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178180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ru-RU"/>
              <a:t>Образец заголовка</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ru-RU"/>
              <a:t>Образец текста</a:t>
            </a:r>
          </a:p>
        </p:txBody>
      </p:sp>
      <p:sp>
        <p:nvSpPr>
          <p:cNvPr id="5" name="Date Placeholder 4"/>
          <p:cNvSpPr>
            <a:spLocks noGrp="1"/>
          </p:cNvSpPr>
          <p:nvPr>
            <p:ph type="dt" sz="half" idx="10"/>
          </p:nvPr>
        </p:nvSpPr>
        <p:spPr/>
        <p:txBody>
          <a:bodyPr/>
          <a:lstStyle/>
          <a:p>
            <a:fld id="{3597A8D5-D47A-43AE-8536-9441D477BD16}" type="datetimeFigureOut">
              <a:rPr lang="ru-RU" smtClean="0"/>
              <a:t>01.07.2023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48044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ru-RU"/>
              <a:t>Вставка рисунка</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ru-RU"/>
              <a:t>Образец текста</a:t>
            </a:r>
          </a:p>
        </p:txBody>
      </p:sp>
      <p:sp>
        <p:nvSpPr>
          <p:cNvPr id="5" name="Date Placeholder 4"/>
          <p:cNvSpPr>
            <a:spLocks noGrp="1"/>
          </p:cNvSpPr>
          <p:nvPr>
            <p:ph type="dt" sz="half" idx="10"/>
          </p:nvPr>
        </p:nvSpPr>
        <p:spPr/>
        <p:txBody>
          <a:bodyPr/>
          <a:lstStyle/>
          <a:p>
            <a:fld id="{3597A8D5-D47A-43AE-8536-9441D477BD16}" type="datetimeFigureOut">
              <a:rPr lang="ru-RU" smtClean="0"/>
              <a:t>01.07.2023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0D1C390-1276-4C3E-AC4A-0F2308472FC7}" type="slidenum">
              <a:rPr lang="ru-RU" smtClean="0"/>
              <a:t>‹#›</a:t>
            </a:fld>
            <a:endParaRPr lang="ru-RU"/>
          </a:p>
        </p:txBody>
      </p:sp>
    </p:spTree>
    <p:extLst>
      <p:ext uri="{BB962C8B-B14F-4D97-AF65-F5344CB8AC3E}">
        <p14:creationId xmlns:p14="http://schemas.microsoft.com/office/powerpoint/2010/main" val="2508438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3597A8D5-D47A-43AE-8536-9441D477BD16}" type="datetimeFigureOut">
              <a:rPr lang="ru-RU" smtClean="0"/>
              <a:t>01.07.2023</a:t>
            </a:fld>
            <a:endParaRPr lang="ru-RU"/>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A0D1C390-1276-4C3E-AC4A-0F2308472FC7}" type="slidenum">
              <a:rPr lang="ru-RU" smtClean="0"/>
              <a:t>‹#›</a:t>
            </a:fld>
            <a:endParaRPr lang="ru-RU"/>
          </a:p>
        </p:txBody>
      </p:sp>
    </p:spTree>
    <p:extLst>
      <p:ext uri="{BB962C8B-B14F-4D97-AF65-F5344CB8AC3E}">
        <p14:creationId xmlns:p14="http://schemas.microsoft.com/office/powerpoint/2010/main" val="2932632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sk.yandex.ru/i/p2_0xGdRZz8FmQ" TargetMode="External"/><Relationship Id="rId7" Type="http://schemas.openxmlformats.org/officeDocument/2006/relationships/hyperlink" Target="https://disk.yandex.ru/i/AuEyJ2s8Sw84EQ" TargetMode="External"/><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D92374-46C9-C01E-F260-0AADB0000F4D}"/>
              </a:ext>
            </a:extLst>
          </p:cNvPr>
          <p:cNvSpPr txBox="1"/>
          <p:nvPr/>
        </p:nvSpPr>
        <p:spPr>
          <a:xfrm>
            <a:off x="11963400" y="1119038"/>
            <a:ext cx="29451300" cy="4770537"/>
          </a:xfrm>
          <a:prstGeom prst="rect">
            <a:avLst/>
          </a:prstGeom>
          <a:noFill/>
        </p:spPr>
        <p:txBody>
          <a:bodyPr wrap="square" rtlCol="0" anchor="ctr">
            <a:spAutoFit/>
          </a:bodyPr>
          <a:lstStyle/>
          <a:p>
            <a:pPr algn="l"/>
            <a:r>
              <a:rPr lang="ru-RU" sz="9600" b="1" dirty="0">
                <a:solidFill>
                  <a:srgbClr val="FFFFFF"/>
                </a:solidFill>
                <a:latin typeface="PT Sans Narrow" panose="020B0506020203020204" pitchFamily="34" charset="-52"/>
              </a:rPr>
              <a:t>Заголовок: </a:t>
            </a:r>
            <a:r>
              <a:rPr lang="en-US" sz="9600" b="1" dirty="0">
                <a:solidFill>
                  <a:srgbClr val="FFFFFF"/>
                </a:solidFill>
                <a:latin typeface="PT Sans Narrow" panose="020B0506020203020204" pitchFamily="34" charset="-52"/>
              </a:rPr>
              <a:t>PT sans Narrow bold, 96pt</a:t>
            </a:r>
            <a:r>
              <a:rPr lang="ru-RU" sz="9600" b="1" dirty="0">
                <a:solidFill>
                  <a:srgbClr val="FFFFFF"/>
                </a:solidFill>
                <a:latin typeface="PT Sans Narrow" panose="020B0506020203020204" pitchFamily="34" charset="-52"/>
              </a:rPr>
              <a:t> </a:t>
            </a:r>
            <a:br>
              <a:rPr lang="ru-RU" sz="9600" b="1" dirty="0">
                <a:solidFill>
                  <a:srgbClr val="FFFFFF"/>
                </a:solidFill>
                <a:latin typeface="PT Sans Narrow" panose="020B0506020203020204" pitchFamily="34" charset="-52"/>
              </a:rPr>
            </a:br>
            <a:r>
              <a:rPr lang="ru-RU" sz="9600" b="1" dirty="0">
                <a:solidFill>
                  <a:srgbClr val="FFFFFF"/>
                </a:solidFill>
                <a:latin typeface="PT Sans Narrow" panose="020B0506020203020204" pitchFamily="34" charset="-52"/>
              </a:rPr>
              <a:t>можно в две строки,</a:t>
            </a:r>
            <a:r>
              <a:rPr lang="en-US" sz="9600" b="1" dirty="0">
                <a:solidFill>
                  <a:srgbClr val="FFFFFF"/>
                </a:solidFill>
                <a:latin typeface="PT Sans Narrow" panose="020B0506020203020204" pitchFamily="34" charset="-52"/>
              </a:rPr>
              <a:t> </a:t>
            </a:r>
            <a:r>
              <a:rPr lang="ru-RU" sz="9600" b="1" dirty="0">
                <a:solidFill>
                  <a:srgbClr val="FFFFFF"/>
                </a:solidFill>
                <a:latin typeface="PT Sans Narrow" panose="020B0506020203020204" pitchFamily="34" charset="-52"/>
              </a:rPr>
              <a:t>белый цвет</a:t>
            </a:r>
            <a:r>
              <a:rPr lang="en-US" sz="9600" b="1" dirty="0">
                <a:solidFill>
                  <a:srgbClr val="FFFFFF"/>
                </a:solidFill>
                <a:latin typeface="PT Sans Narrow" panose="020B0506020203020204" pitchFamily="34" charset="-52"/>
              </a:rPr>
              <a:t> –</a:t>
            </a:r>
            <a:r>
              <a:rPr lang="ru-RU" sz="9600" b="1" dirty="0">
                <a:solidFill>
                  <a:srgbClr val="FFFFFF"/>
                </a:solidFill>
                <a:latin typeface="PT Sans Narrow" panose="020B0506020203020204" pitchFamily="34" charset="-52"/>
              </a:rPr>
              <a:t> не влезает меньше шрифт</a:t>
            </a:r>
            <a:endParaRPr lang="ru-RU" sz="9600" b="1" i="0" u="none" strike="noStrike" baseline="0" dirty="0">
              <a:solidFill>
                <a:srgbClr val="FFFFFF"/>
              </a:solidFill>
              <a:latin typeface="PT Sans Narrow" panose="020B0506020203020204" pitchFamily="34" charset="-52"/>
            </a:endParaRPr>
          </a:p>
          <a:p>
            <a:r>
              <a:rPr lang="ru-RU" sz="4800" i="0" u="none" strike="noStrike" baseline="0" dirty="0">
                <a:latin typeface="PT Sans Narrow" panose="020B0506020203020204" pitchFamily="34" charset="-52"/>
              </a:rPr>
              <a:t>Авторы: черный цвет, </a:t>
            </a:r>
            <a:r>
              <a:rPr lang="en-US" sz="4800" i="0" u="none" strike="noStrike" baseline="0" dirty="0">
                <a:latin typeface="PT Sans Narrow" panose="020B0506020203020204" pitchFamily="34" charset="-52"/>
              </a:rPr>
              <a:t>PT</a:t>
            </a:r>
            <a:r>
              <a:rPr lang="ru-RU" sz="4800" i="0" u="none" strike="noStrike" baseline="0" dirty="0">
                <a:latin typeface="PT Sans Narrow" panose="020B0506020203020204" pitchFamily="34" charset="-52"/>
              </a:rPr>
              <a:t> </a:t>
            </a:r>
            <a:r>
              <a:rPr lang="en-US" sz="4800" i="0" u="none" strike="noStrike" baseline="0" dirty="0">
                <a:latin typeface="PT Sans Narrow" panose="020B0506020203020204" pitchFamily="34" charset="-52"/>
              </a:rPr>
              <a:t>sans Narrow, </a:t>
            </a:r>
            <a:r>
              <a:rPr lang="ru-RU" sz="4800" i="0" u="none" strike="noStrike" baseline="0" dirty="0">
                <a:latin typeface="PT Sans Narrow" panose="020B0506020203020204" pitchFamily="34" charset="-52"/>
              </a:rPr>
              <a:t>48 </a:t>
            </a:r>
            <a:r>
              <a:rPr lang="en-US" sz="4800" i="0" u="none" strike="noStrike" baseline="0" dirty="0">
                <a:latin typeface="PT Sans Narrow" panose="020B0506020203020204" pitchFamily="34" charset="-52"/>
              </a:rPr>
              <a:t>pt, </a:t>
            </a:r>
            <a:r>
              <a:rPr lang="ru-RU" sz="4800" i="0" u="none" strike="noStrike" baseline="0" dirty="0">
                <a:latin typeface="PT Sans Narrow" panose="020B0506020203020204" pitchFamily="34" charset="-52"/>
              </a:rPr>
              <a:t>в одну строку</a:t>
            </a:r>
          </a:p>
          <a:p>
            <a:pPr algn="l"/>
            <a:endParaRPr lang="ru-RU" sz="3200" b="0" i="0" u="none" strike="noStrike" baseline="0" dirty="0">
              <a:latin typeface="PT Sans Narrow" panose="020B0506020203020204" pitchFamily="34" charset="-52"/>
            </a:endParaRPr>
          </a:p>
          <a:p>
            <a:pPr algn="l"/>
            <a:r>
              <a:rPr lang="ru-RU" sz="3200" dirty="0">
                <a:latin typeface="PT Sans Narrow" panose="020B0506020203020204" pitchFamily="34" charset="-52"/>
              </a:rPr>
              <a:t>Место работы автора: </a:t>
            </a:r>
            <a:r>
              <a:rPr lang="en-US" sz="3200" dirty="0">
                <a:latin typeface="PT Sans Narrow" panose="020B0506020203020204" pitchFamily="34" charset="-52"/>
              </a:rPr>
              <a:t>PT</a:t>
            </a:r>
            <a:r>
              <a:rPr lang="ru-RU" sz="3200" dirty="0">
                <a:latin typeface="PT Sans Narrow" panose="020B0506020203020204" pitchFamily="34" charset="-52"/>
              </a:rPr>
              <a:t> </a:t>
            </a:r>
            <a:r>
              <a:rPr lang="en-US" sz="3200" dirty="0">
                <a:latin typeface="PT Sans Narrow" panose="020B0506020203020204" pitchFamily="34" charset="-52"/>
              </a:rPr>
              <a:t>sans narrow,. </a:t>
            </a:r>
            <a:r>
              <a:rPr lang="ru-RU" sz="3200" dirty="0">
                <a:latin typeface="PT Sans Narrow" panose="020B0506020203020204" pitchFamily="34" charset="-52"/>
              </a:rPr>
              <a:t>чёрный,  32 </a:t>
            </a:r>
            <a:r>
              <a:rPr lang="en-US" sz="3200" dirty="0">
                <a:latin typeface="PT Sans Narrow" panose="020B0506020203020204" pitchFamily="34" charset="-52"/>
              </a:rPr>
              <a:t>pt </a:t>
            </a:r>
            <a:r>
              <a:rPr lang="ru-RU" sz="3200" dirty="0">
                <a:latin typeface="PT Sans Narrow" panose="020B0506020203020204" pitchFamily="34" charset="-52"/>
              </a:rPr>
              <a:t>, в две строки. При необходимости – места работы давать через точку с запятой, а не с новой строки.</a:t>
            </a:r>
            <a:endParaRPr lang="ru-RU" sz="9600" b="1" dirty="0">
              <a:latin typeface="PT Sans Narrow" panose="020B0506020203020204" pitchFamily="34" charset="-52"/>
            </a:endParaRPr>
          </a:p>
        </p:txBody>
      </p:sp>
      <p:sp>
        <p:nvSpPr>
          <p:cNvPr id="7" name="TextBox 6">
            <a:extLst>
              <a:ext uri="{FF2B5EF4-FFF2-40B4-BE49-F238E27FC236}">
                <a16:creationId xmlns:a16="http://schemas.microsoft.com/office/drawing/2014/main" id="{422F7065-0CDD-75F5-00D2-395992E54B25}"/>
              </a:ext>
            </a:extLst>
          </p:cNvPr>
          <p:cNvSpPr txBox="1"/>
          <p:nvPr/>
        </p:nvSpPr>
        <p:spPr>
          <a:xfrm>
            <a:off x="958518" y="7182852"/>
            <a:ext cx="9036961" cy="1569660"/>
          </a:xfrm>
          <a:prstGeom prst="rect">
            <a:avLst/>
          </a:prstGeom>
          <a:noFill/>
        </p:spPr>
        <p:txBody>
          <a:bodyPr wrap="none" rtlCol="0">
            <a:spAutoFit/>
          </a:bodyPr>
          <a:lstStyle/>
          <a:p>
            <a:r>
              <a:rPr lang="ru-RU" sz="9600" i="0" u="none" strike="noStrike" baseline="0" dirty="0">
                <a:latin typeface="PT Sans Narrow" panose="020B0506020203020204" pitchFamily="34" charset="-52"/>
              </a:rPr>
              <a:t>Заголовок 2 уровня</a:t>
            </a:r>
            <a:endParaRPr lang="ru-RU" sz="9600" dirty="0">
              <a:latin typeface="PT Sans Narrow" panose="020B0506020203020204" pitchFamily="34" charset="-52"/>
            </a:endParaRPr>
          </a:p>
        </p:txBody>
      </p:sp>
      <p:sp>
        <p:nvSpPr>
          <p:cNvPr id="13" name="Прямоугольник: скругленные углы 12">
            <a:extLst>
              <a:ext uri="{FF2B5EF4-FFF2-40B4-BE49-F238E27FC236}">
                <a16:creationId xmlns:a16="http://schemas.microsoft.com/office/drawing/2014/main" id="{C0AFC2AC-61AD-E0F7-ED53-4D4641DBCD75}"/>
              </a:ext>
            </a:extLst>
          </p:cNvPr>
          <p:cNvSpPr/>
          <p:nvPr/>
        </p:nvSpPr>
        <p:spPr>
          <a:xfrm>
            <a:off x="621630" y="8896889"/>
            <a:ext cx="12998116" cy="8901254"/>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432000" tIns="432000" rIns="432000" bIns="432000" rtlCol="0" anchor="ctr"/>
          <a:lstStyle/>
          <a:p>
            <a:pPr algn="just"/>
            <a:r>
              <a:rPr lang="ru-RU" sz="3200" dirty="0">
                <a:latin typeface="PT Sans" panose="020B0503020203020204" pitchFamily="34" charset="-52"/>
              </a:rPr>
              <a:t>Заголовок второго уровня по умолчанию 96 </a:t>
            </a:r>
            <a:r>
              <a:rPr lang="en-US" sz="3200" dirty="0">
                <a:latin typeface="PT Sans" panose="020B0503020203020204" pitchFamily="34" charset="-52"/>
              </a:rPr>
              <a:t>pt </a:t>
            </a:r>
            <a:r>
              <a:rPr lang="ru-RU" sz="3200" dirty="0">
                <a:latin typeface="PT Sans" panose="020B0503020203020204" pitchFamily="34" charset="-52"/>
              </a:rPr>
              <a:t>черный</a:t>
            </a:r>
            <a:r>
              <a:rPr lang="en-US" sz="3200" dirty="0">
                <a:latin typeface="PT Sans" panose="020B0503020203020204" pitchFamily="34" charset="-52"/>
              </a:rPr>
              <a:t>.</a:t>
            </a:r>
          </a:p>
          <a:p>
            <a:pPr algn="just"/>
            <a:r>
              <a:rPr lang="ru-RU" sz="3200" dirty="0">
                <a:latin typeface="PT Sans" panose="020B0503020203020204" pitchFamily="34" charset="-52"/>
              </a:rPr>
              <a:t>Все заголовки шрифтом </a:t>
            </a:r>
            <a:r>
              <a:rPr lang="en-US" sz="3200" dirty="0">
                <a:latin typeface="PT Sans" panose="020B0503020203020204" pitchFamily="34" charset="-52"/>
              </a:rPr>
              <a:t>PT sans narrow.</a:t>
            </a:r>
            <a:r>
              <a:rPr lang="ru-RU" sz="3200" dirty="0">
                <a:latin typeface="PT Sans" panose="020B0503020203020204" pitchFamily="34" charset="-52"/>
              </a:rPr>
              <a:t> Заголовок выровнен по тексту в блоке, а не по его рамке.</a:t>
            </a:r>
            <a:endParaRPr lang="en-US" sz="3200" dirty="0">
              <a:latin typeface="PT Sans" panose="020B0503020203020204" pitchFamily="34" charset="-52"/>
            </a:endParaRPr>
          </a:p>
          <a:p>
            <a:pPr algn="just"/>
            <a:endParaRPr lang="ru-RU" sz="3200" dirty="0">
              <a:latin typeface="PT Sans" panose="020B0503020203020204" pitchFamily="34" charset="-52"/>
            </a:endParaRPr>
          </a:p>
          <a:p>
            <a:pPr algn="just"/>
            <a:r>
              <a:rPr lang="ru-RU" sz="3200" dirty="0">
                <a:latin typeface="PT Sans" panose="020B0503020203020204" pitchFamily="34" charset="-52"/>
              </a:rPr>
              <a:t>Основной шрифт </a:t>
            </a:r>
            <a:r>
              <a:rPr lang="en-US" sz="3200" dirty="0">
                <a:latin typeface="PT Sans" panose="020B0503020203020204" pitchFamily="34" charset="-52"/>
              </a:rPr>
              <a:t>PT sans 32 pt </a:t>
            </a:r>
            <a:r>
              <a:rPr lang="ru-RU" sz="3200" dirty="0">
                <a:latin typeface="PT Sans" panose="020B0503020203020204" pitchFamily="34" charset="-52"/>
              </a:rPr>
              <a:t>черный.</a:t>
            </a:r>
            <a:r>
              <a:rPr lang="en-US" sz="3200" dirty="0">
                <a:latin typeface="PT Sans" panose="020B0503020203020204" pitchFamily="34" charset="-52"/>
              </a:rPr>
              <a:t> </a:t>
            </a:r>
            <a:r>
              <a:rPr lang="ru-RU" sz="3200" dirty="0">
                <a:latin typeface="PT Sans" panose="020B0503020203020204" pitchFamily="34" charset="-52"/>
              </a:rPr>
              <a:t>Обратите внимание, что шрифт НЕ как у заголовков. Размер шрифта можно варьировать в зависимости от количества текста на постере.</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Для использования текстового блока надо скопировать этот блок, разместить в нужном месте и заменить текст. </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Отступы текста от кроев блока старайтесь делать одинаковыми.</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Закругление блоков такое же, как и у синего блока в шпаке.</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Выравнивание от края – по синему блоку в шпаке. </a:t>
            </a:r>
          </a:p>
        </p:txBody>
      </p:sp>
      <p:sp>
        <p:nvSpPr>
          <p:cNvPr id="14" name="TextBox 13">
            <a:extLst>
              <a:ext uri="{FF2B5EF4-FFF2-40B4-BE49-F238E27FC236}">
                <a16:creationId xmlns:a16="http://schemas.microsoft.com/office/drawing/2014/main" id="{A4B33219-5777-95C1-44FD-2CDCF1F46780}"/>
              </a:ext>
            </a:extLst>
          </p:cNvPr>
          <p:cNvSpPr txBox="1"/>
          <p:nvPr/>
        </p:nvSpPr>
        <p:spPr>
          <a:xfrm>
            <a:off x="14569385" y="7182852"/>
            <a:ext cx="14843231" cy="1569660"/>
          </a:xfrm>
          <a:prstGeom prst="rect">
            <a:avLst/>
          </a:prstGeom>
          <a:noFill/>
        </p:spPr>
        <p:txBody>
          <a:bodyPr wrap="none" rtlCol="0">
            <a:spAutoFit/>
          </a:bodyPr>
          <a:lstStyle/>
          <a:p>
            <a:r>
              <a:rPr lang="ru-RU" sz="9600" i="0" u="none" strike="noStrike" baseline="0" dirty="0">
                <a:latin typeface="PT Sans Narrow" panose="020B0506020203020204" pitchFamily="34" charset="-52"/>
              </a:rPr>
              <a:t>Текстовый блок с изображением</a:t>
            </a:r>
            <a:endParaRPr lang="ru-RU" sz="9600" dirty="0">
              <a:latin typeface="PT Sans Narrow" panose="020B0506020203020204" pitchFamily="34" charset="-52"/>
            </a:endParaRPr>
          </a:p>
        </p:txBody>
      </p:sp>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14249401" y="8934988"/>
            <a:ext cx="27932731" cy="88631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432000" tIns="432000" rIns="11520000" bIns="432000" rtlCol="0" anchor="ctr"/>
          <a:lstStyle/>
          <a:p>
            <a:pPr algn="just"/>
            <a:r>
              <a:rPr lang="ru-RU" sz="3200" dirty="0">
                <a:latin typeface="PT Sans" panose="020B0503020203020204" pitchFamily="34" charset="-52"/>
              </a:rPr>
              <a:t>Используйте изображения максимального размера и качества.</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Если возможно – изображение должно быть на белом фоне, без рамок.</a:t>
            </a:r>
          </a:p>
          <a:p>
            <a:pPr algn="just"/>
            <a:endParaRPr lang="ru-RU" sz="3200" dirty="0">
              <a:latin typeface="PT Sans" panose="020B0503020203020204" pitchFamily="34" charset="-52"/>
            </a:endParaRPr>
          </a:p>
          <a:p>
            <a:pPr algn="just"/>
            <a:r>
              <a:rPr lang="ru-RU" sz="3200" dirty="0">
                <a:latin typeface="PT Sans" panose="020B0503020203020204" pitchFamily="34" charset="-52"/>
              </a:rPr>
              <a:t>Для того, чтобы текст не оказывался ПОД рисунком используйте отступы белого блока справа или слева. Это можно посмотреть этом блоке если открыть «формат фигуры».</a:t>
            </a:r>
            <a:br>
              <a:rPr lang="ru-RU" sz="3200" dirty="0">
                <a:latin typeface="PT Sans" panose="020B0503020203020204" pitchFamily="34" charset="-52"/>
              </a:rPr>
            </a:br>
            <a:r>
              <a:rPr lang="ru-RU" sz="3200" dirty="0">
                <a:latin typeface="PT Sans" panose="020B0503020203020204" pitchFamily="34" charset="-52"/>
              </a:rPr>
              <a:t>Пример по ссылке </a:t>
            </a:r>
            <a:r>
              <a:rPr lang="en-US" sz="3200" dirty="0">
                <a:latin typeface="PT Sans" panose="020B0503020203020204" pitchFamily="34" charset="-52"/>
                <a:hlinkClick r:id="rId3"/>
              </a:rPr>
              <a:t>https://disk.yandex.ru/i/p2_0xGdRZz8FmQ</a:t>
            </a:r>
            <a:r>
              <a:rPr lang="ru-RU" sz="3200" dirty="0">
                <a:latin typeface="PT Sans" panose="020B0503020203020204" pitchFamily="34" charset="-52"/>
              </a:rPr>
              <a:t> </a:t>
            </a:r>
          </a:p>
          <a:p>
            <a:pPr algn="just"/>
            <a:endParaRPr lang="ru-RU" sz="3200" dirty="0">
              <a:latin typeface="PT Sans" panose="020B0503020203020204" pitchFamily="34" charset="-52"/>
            </a:endParaRPr>
          </a:p>
          <a:p>
            <a:pPr algn="just"/>
            <a:r>
              <a:rPr lang="ru-RU" sz="4800" dirty="0">
                <a:latin typeface="PT Sans" panose="020B0503020203020204" pitchFamily="34" charset="-52"/>
              </a:rPr>
              <a:t>Очень важные мысли можно выделить крупным шрифтом </a:t>
            </a:r>
            <a:r>
              <a:rPr lang="en-US" sz="4800" dirty="0">
                <a:latin typeface="PT Sans" panose="020B0503020203020204" pitchFamily="34" charset="-52"/>
              </a:rPr>
              <a:t>PT sans </a:t>
            </a:r>
            <a:r>
              <a:rPr lang="ru-RU" sz="4800" dirty="0">
                <a:latin typeface="PT Sans" panose="020B0503020203020204" pitchFamily="34" charset="-52"/>
              </a:rPr>
              <a:t>размера 48 </a:t>
            </a:r>
            <a:r>
              <a:rPr lang="en-US" sz="4800" dirty="0">
                <a:latin typeface="PT Sans" panose="020B0503020203020204" pitchFamily="34" charset="-52"/>
              </a:rPr>
              <a:t>pt.</a:t>
            </a:r>
            <a:endParaRPr lang="ru-RU" sz="4800" dirty="0">
              <a:latin typeface="PT Sans" panose="020B0503020203020204" pitchFamily="34" charset="-52"/>
            </a:endParaRPr>
          </a:p>
          <a:p>
            <a:pPr algn="just"/>
            <a:br>
              <a:rPr lang="en-US" sz="3200" dirty="0">
                <a:latin typeface="PT Sans" panose="020B0503020203020204" pitchFamily="34" charset="-52"/>
              </a:rPr>
            </a:br>
            <a:r>
              <a:rPr lang="ru-RU" sz="3200" dirty="0">
                <a:latin typeface="PT Sans" panose="020B0503020203020204" pitchFamily="34" charset="-52"/>
              </a:rPr>
              <a:t>Можно ставить рисунки без фона без белого блока  - см ниже.</a:t>
            </a:r>
          </a:p>
          <a:p>
            <a:pPr algn="just"/>
            <a:r>
              <a:rPr lang="ru-RU" sz="3200" dirty="0">
                <a:latin typeface="PT Sans" panose="020B0503020203020204" pitchFamily="34" charset="-52"/>
              </a:rPr>
              <a:t>Прозрачный фон поддерживают – </a:t>
            </a:r>
            <a:r>
              <a:rPr lang="en-US" sz="3200" dirty="0">
                <a:latin typeface="PT Sans" panose="020B0503020203020204" pitchFamily="34" charset="-52"/>
              </a:rPr>
              <a:t>gif, </a:t>
            </a:r>
            <a:r>
              <a:rPr lang="en-US" sz="3200" dirty="0" err="1">
                <a:latin typeface="PT Sans" panose="020B0503020203020204" pitchFamily="34" charset="-52"/>
              </a:rPr>
              <a:t>png</a:t>
            </a:r>
            <a:r>
              <a:rPr lang="en-US" sz="3200" dirty="0">
                <a:latin typeface="PT Sans" panose="020B0503020203020204" pitchFamily="34" charset="-52"/>
              </a:rPr>
              <a:t>.</a:t>
            </a:r>
            <a:r>
              <a:rPr lang="ru-RU" sz="3200" dirty="0">
                <a:latin typeface="PT Sans" panose="020B0503020203020204" pitchFamily="34" charset="-52"/>
              </a:rPr>
              <a:t> </a:t>
            </a:r>
          </a:p>
          <a:p>
            <a:pPr algn="just"/>
            <a:r>
              <a:rPr lang="ru-RU" sz="3200" dirty="0">
                <a:latin typeface="PT Sans" panose="020B0503020203020204" pitchFamily="34" charset="-52"/>
              </a:rPr>
              <a:t>Для векторных изображений используйте </a:t>
            </a:r>
            <a:r>
              <a:rPr lang="en-US" sz="3200" dirty="0" err="1">
                <a:latin typeface="PT Sans" panose="020B0503020203020204" pitchFamily="34" charset="-52"/>
              </a:rPr>
              <a:t>svg</a:t>
            </a:r>
            <a:r>
              <a:rPr lang="en-US" sz="3200" dirty="0">
                <a:latin typeface="PT Sans" panose="020B0503020203020204" pitchFamily="34" charset="-52"/>
              </a:rPr>
              <a:t> </a:t>
            </a:r>
            <a:r>
              <a:rPr lang="ru-RU" sz="3200" dirty="0">
                <a:latin typeface="PT Sans" panose="020B0503020203020204" pitchFamily="34" charset="-52"/>
              </a:rPr>
              <a:t>или </a:t>
            </a:r>
            <a:r>
              <a:rPr lang="en-US" sz="3200" dirty="0" err="1">
                <a:latin typeface="PT Sans" panose="020B0503020203020204" pitchFamily="34" charset="-52"/>
              </a:rPr>
              <a:t>wmf</a:t>
            </a:r>
            <a:r>
              <a:rPr lang="en-US" sz="3200" dirty="0">
                <a:latin typeface="PT Sans" panose="020B0503020203020204" pitchFamily="34" charset="-52"/>
              </a:rPr>
              <a:t> (</a:t>
            </a:r>
            <a:r>
              <a:rPr lang="ru-RU" sz="3200" dirty="0">
                <a:latin typeface="PT Sans" panose="020B0503020203020204" pitchFamily="34" charset="-52"/>
              </a:rPr>
              <a:t>шрифты переводите в кривые)</a:t>
            </a:r>
          </a:p>
          <a:p>
            <a:pPr algn="just"/>
            <a:endParaRPr lang="ru-RU" sz="3200" dirty="0">
              <a:latin typeface="PT Sans" panose="020B0503020203020204" pitchFamily="34" charset="-52"/>
            </a:endParaRPr>
          </a:p>
        </p:txBody>
      </p:sp>
      <p:pic>
        <p:nvPicPr>
          <p:cNvPr id="18" name="Рисунок 17" descr="Изображение выглядит как Детское искусство, искусство&#10;&#10;Автоматически созданное описание">
            <a:extLst>
              <a:ext uri="{FF2B5EF4-FFF2-40B4-BE49-F238E27FC236}">
                <a16:creationId xmlns:a16="http://schemas.microsoft.com/office/drawing/2014/main" id="{9B5CA062-C7BF-4558-2AA2-509A9C492C7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59257" y="9450461"/>
            <a:ext cx="9404309" cy="7714472"/>
          </a:xfrm>
          <a:prstGeom prst="rect">
            <a:avLst/>
          </a:prstGeom>
        </p:spPr>
      </p:pic>
      <p:sp>
        <p:nvSpPr>
          <p:cNvPr id="26" name="TextBox 25">
            <a:extLst>
              <a:ext uri="{FF2B5EF4-FFF2-40B4-BE49-F238E27FC236}">
                <a16:creationId xmlns:a16="http://schemas.microsoft.com/office/drawing/2014/main" id="{DDEA0CCA-D008-12C7-DB75-B9A25691D223}"/>
              </a:ext>
            </a:extLst>
          </p:cNvPr>
          <p:cNvSpPr txBox="1"/>
          <p:nvPr/>
        </p:nvSpPr>
        <p:spPr>
          <a:xfrm>
            <a:off x="16841329" y="25474098"/>
            <a:ext cx="14287500" cy="584775"/>
          </a:xfrm>
          <a:prstGeom prst="rect">
            <a:avLst/>
          </a:prstGeom>
          <a:noFill/>
        </p:spPr>
        <p:txBody>
          <a:bodyPr wrap="square" rtlCol="0">
            <a:spAutoFit/>
          </a:bodyPr>
          <a:lstStyle/>
          <a:p>
            <a:r>
              <a:rPr lang="ru-RU" sz="3200" dirty="0">
                <a:latin typeface="PT Sans" panose="020B0503020203020204" pitchFamily="34" charset="-52"/>
              </a:rPr>
              <a:t>Подпись рисунка</a:t>
            </a:r>
          </a:p>
        </p:txBody>
      </p:sp>
      <p:sp>
        <p:nvSpPr>
          <p:cNvPr id="27" name="Прямоугольник: скругленные углы 26">
            <a:extLst>
              <a:ext uri="{FF2B5EF4-FFF2-40B4-BE49-F238E27FC236}">
                <a16:creationId xmlns:a16="http://schemas.microsoft.com/office/drawing/2014/main" id="{C683DB34-EE18-DF4F-0F2C-CAE35038DF03}"/>
              </a:ext>
            </a:extLst>
          </p:cNvPr>
          <p:cNvSpPr/>
          <p:nvPr/>
        </p:nvSpPr>
        <p:spPr>
          <a:xfrm>
            <a:off x="621629" y="19913911"/>
            <a:ext cx="14287501" cy="9842189"/>
          </a:xfrm>
          <a:prstGeom prst="roundRect">
            <a:avLst>
              <a:gd name="adj" fmla="val 4812"/>
            </a:avLst>
          </a:prstGeom>
          <a:ln>
            <a:noFill/>
          </a:ln>
        </p:spPr>
        <p:style>
          <a:lnRef idx="2">
            <a:schemeClr val="accent3"/>
          </a:lnRef>
          <a:fillRef idx="1">
            <a:schemeClr val="lt1"/>
          </a:fillRef>
          <a:effectRef idx="0">
            <a:schemeClr val="accent3"/>
          </a:effectRef>
          <a:fontRef idx="minor">
            <a:schemeClr val="dk1"/>
          </a:fontRef>
        </p:style>
        <p:txBody>
          <a:bodyPr lIns="432000" tIns="432000" rIns="432000" bIns="432000" rtlCol="0" anchor="ctr"/>
          <a:lstStyle/>
          <a:p>
            <a:pPr marL="685800" indent="-685800" algn="just">
              <a:buFont typeface="Arial" panose="020B0604020202020204" pitchFamily="34" charset="0"/>
              <a:buChar char="•"/>
            </a:pPr>
            <a:r>
              <a:rPr lang="ru-RU" sz="4800" dirty="0">
                <a:latin typeface="PT Sans" panose="020B0503020203020204" pitchFamily="34" charset="-52"/>
              </a:rPr>
              <a:t>Оставляйте отступы от краев, ни текст, ни изображения не делайте в край блоков.</a:t>
            </a:r>
          </a:p>
          <a:p>
            <a:pPr marL="685800" indent="-685800" algn="just">
              <a:buFont typeface="Arial" panose="020B0604020202020204" pitchFamily="34" charset="0"/>
              <a:buChar char="•"/>
            </a:pPr>
            <a:r>
              <a:rPr lang="ru-RU" sz="4800" dirty="0">
                <a:latin typeface="PT Sans" panose="020B0503020203020204" pitchFamily="34" charset="-52"/>
              </a:rPr>
              <a:t>Подбирайте цветовую гамму</a:t>
            </a:r>
          </a:p>
          <a:p>
            <a:pPr marL="685800" indent="-685800" algn="just">
              <a:buFont typeface="Arial" panose="020B0604020202020204" pitchFamily="34" charset="0"/>
              <a:buChar char="•"/>
            </a:pPr>
            <a:r>
              <a:rPr lang="ru-RU" sz="4800" dirty="0">
                <a:latin typeface="PT Sans" panose="020B0503020203020204" pitchFamily="34" charset="-52"/>
              </a:rPr>
              <a:t>Следите за закруглениями блоков, они должны быть как у синего в шапке, и они меняются при изменении размеров блоков! </a:t>
            </a:r>
            <a:r>
              <a:rPr lang="ru-RU" sz="4800" b="1" dirty="0">
                <a:latin typeface="PT Sans" panose="020B0503020203020204" pitchFamily="34" charset="-52"/>
              </a:rPr>
              <a:t>Настраивайте их в конце!</a:t>
            </a:r>
          </a:p>
          <a:p>
            <a:pPr marL="685800" indent="-685800" algn="just">
              <a:buFont typeface="Arial" panose="020B0604020202020204" pitchFamily="34" charset="0"/>
              <a:buChar char="•"/>
            </a:pPr>
            <a:r>
              <a:rPr lang="ru-RU" sz="4800" dirty="0">
                <a:latin typeface="PT Sans" panose="020B0503020203020204" pitchFamily="34" charset="-52"/>
              </a:rPr>
              <a:t>Изображения используйте или векторные или растр 150</a:t>
            </a:r>
            <a:r>
              <a:rPr lang="en-US" sz="4800" dirty="0">
                <a:latin typeface="PT Sans" panose="020B0503020203020204" pitchFamily="34" charset="-52"/>
              </a:rPr>
              <a:t> dpi</a:t>
            </a:r>
          </a:p>
          <a:p>
            <a:pPr marL="685800" indent="-685800" algn="just">
              <a:buFont typeface="Arial" panose="020B0604020202020204" pitchFamily="34" charset="0"/>
              <a:buChar char="•"/>
            </a:pPr>
            <a:r>
              <a:rPr lang="ru-RU" sz="4800" dirty="0">
                <a:latin typeface="PT Sans" panose="020B0503020203020204" pitchFamily="34" charset="-52"/>
              </a:rPr>
              <a:t>Если вам хочется можно весь постер делать в одном большом белом блоке (см. второй слайд)</a:t>
            </a:r>
          </a:p>
        </p:txBody>
      </p:sp>
      <p:sp>
        <p:nvSpPr>
          <p:cNvPr id="28" name="TextBox 27">
            <a:extLst>
              <a:ext uri="{FF2B5EF4-FFF2-40B4-BE49-F238E27FC236}">
                <a16:creationId xmlns:a16="http://schemas.microsoft.com/office/drawing/2014/main" id="{743972A7-09E3-52EA-9DD3-0F4730DFCF99}"/>
              </a:ext>
            </a:extLst>
          </p:cNvPr>
          <p:cNvSpPr txBox="1"/>
          <p:nvPr/>
        </p:nvSpPr>
        <p:spPr>
          <a:xfrm>
            <a:off x="910386" y="18229951"/>
            <a:ext cx="8670963" cy="1569660"/>
          </a:xfrm>
          <a:prstGeom prst="rect">
            <a:avLst/>
          </a:prstGeom>
          <a:noFill/>
        </p:spPr>
        <p:txBody>
          <a:bodyPr wrap="none" rtlCol="0">
            <a:spAutoFit/>
          </a:bodyPr>
          <a:lstStyle/>
          <a:p>
            <a:r>
              <a:rPr lang="ru-RU" sz="9600" i="0" u="none" strike="noStrike" baseline="0" dirty="0">
                <a:latin typeface="PT Sans Narrow" panose="020B0506020203020204" pitchFamily="34" charset="-52"/>
              </a:rPr>
              <a:t>Основные правила</a:t>
            </a:r>
            <a:endParaRPr lang="ru-RU" sz="9600" dirty="0">
              <a:latin typeface="PT Sans Narrow" panose="020B0506020203020204" pitchFamily="34" charset="-52"/>
            </a:endParaRPr>
          </a:p>
        </p:txBody>
      </p:sp>
      <p:pic>
        <p:nvPicPr>
          <p:cNvPr id="3" name="Рисунок 2">
            <a:extLst>
              <a:ext uri="{FF2B5EF4-FFF2-40B4-BE49-F238E27FC236}">
                <a16:creationId xmlns:a16="http://schemas.microsoft.com/office/drawing/2014/main" id="{543BEFF9-613D-CD9D-CD7E-5609F82CEC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58641" y="18293442"/>
            <a:ext cx="12323452" cy="7620001"/>
          </a:xfrm>
          <a:prstGeom prst="rect">
            <a:avLst/>
          </a:prstGeom>
        </p:spPr>
      </p:pic>
      <p:sp>
        <p:nvSpPr>
          <p:cNvPr id="2" name="Прямоугольник: скругленные углы 1">
            <a:extLst>
              <a:ext uri="{FF2B5EF4-FFF2-40B4-BE49-F238E27FC236}">
                <a16:creationId xmlns:a16="http://schemas.microsoft.com/office/drawing/2014/main" id="{684A4089-ADB2-86A8-AEBC-69F7E7EBA5BD}"/>
              </a:ext>
            </a:extLst>
          </p:cNvPr>
          <p:cNvSpPr/>
          <p:nvPr/>
        </p:nvSpPr>
        <p:spPr>
          <a:xfrm>
            <a:off x="29184016" y="18845436"/>
            <a:ext cx="12998116" cy="8167464"/>
          </a:xfrm>
          <a:prstGeom prst="roundRect">
            <a:avLst>
              <a:gd name="adj" fmla="val 8363"/>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360000" tIns="360000" rIns="360000" bIns="360000" rtlCol="0" anchor="ctr"/>
          <a:lstStyle/>
          <a:p>
            <a:pPr algn="just"/>
            <a:r>
              <a:rPr lang="ru-RU" sz="4800" dirty="0">
                <a:latin typeface="PT Sans" panose="020B0503020203020204" pitchFamily="34" charset="-52"/>
              </a:rPr>
              <a:t>Можно использовать светло-зеленый фон для важных избранных блоков.</a:t>
            </a:r>
          </a:p>
          <a:p>
            <a:pPr algn="just"/>
            <a:endParaRPr lang="ru-RU" sz="4800" dirty="0">
              <a:latin typeface="PT Sans" panose="020B0503020203020204" pitchFamily="34" charset="-52"/>
            </a:endParaRPr>
          </a:p>
          <a:p>
            <a:pPr algn="just"/>
            <a:r>
              <a:rPr lang="ru-RU" sz="4800" dirty="0">
                <a:latin typeface="PT Sans" panose="020B0503020203020204" pitchFamily="34" charset="-52"/>
              </a:rPr>
              <a:t>Примеры неудачных решений </a:t>
            </a:r>
          </a:p>
          <a:p>
            <a:pPr algn="just"/>
            <a:r>
              <a:rPr lang="en-US" sz="4800" dirty="0">
                <a:latin typeface="PT Sans" panose="020B0503020203020204" pitchFamily="34" charset="-52"/>
                <a:hlinkClick r:id="rId7"/>
              </a:rPr>
              <a:t>https://disk.yandex.ru/i/AuEyJ2s8Sw84EQ</a:t>
            </a:r>
            <a:r>
              <a:rPr lang="ru-RU" sz="4800" dirty="0">
                <a:latin typeface="PT Sans" panose="020B0503020203020204" pitchFamily="34" charset="-52"/>
              </a:rPr>
              <a:t> </a:t>
            </a:r>
            <a:endParaRPr lang="en-US" sz="4800" dirty="0">
              <a:latin typeface="PT Sans" panose="020B0503020203020204" pitchFamily="34" charset="-52"/>
            </a:endParaRPr>
          </a:p>
          <a:p>
            <a:pPr algn="just"/>
            <a:endParaRPr lang="en-US" sz="4800" dirty="0">
              <a:latin typeface="PT Sans" panose="020B0503020203020204" pitchFamily="34" charset="-52"/>
            </a:endParaRPr>
          </a:p>
          <a:p>
            <a:pPr algn="just"/>
            <a:endParaRPr lang="en-US" sz="4800" dirty="0">
              <a:latin typeface="PT Sans" panose="020B0503020203020204" pitchFamily="34" charset="-52"/>
            </a:endParaRPr>
          </a:p>
          <a:p>
            <a:r>
              <a:rPr lang="ru-RU" sz="4800" b="1" dirty="0">
                <a:latin typeface="PT Sans" panose="020B0503020203020204" pitchFamily="34" charset="-52"/>
              </a:rPr>
              <a:t>Примеры оформления постеров на конкретном примере на слайдах далее</a:t>
            </a:r>
          </a:p>
        </p:txBody>
      </p:sp>
    </p:spTree>
    <p:extLst>
      <p:ext uri="{BB962C8B-B14F-4D97-AF65-F5344CB8AC3E}">
        <p14:creationId xmlns:p14="http://schemas.microsoft.com/office/powerpoint/2010/main" val="338784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id="{111ECE7F-1F95-C2DE-6DAC-17BACB639EC0}"/>
              </a:ext>
            </a:extLst>
          </p:cNvPr>
          <p:cNvSpPr/>
          <p:nvPr/>
        </p:nvSpPr>
        <p:spPr>
          <a:xfrm>
            <a:off x="600479" y="16130622"/>
            <a:ext cx="27784022"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6" name="Прямоугольник: скругленные углы 5">
            <a:extLst>
              <a:ext uri="{FF2B5EF4-FFF2-40B4-BE49-F238E27FC236}">
                <a16:creationId xmlns:a16="http://schemas.microsoft.com/office/drawing/2014/main" id="{2A84D7BD-40AB-D2B2-D89F-C82DBA8C1C8A}"/>
              </a:ext>
            </a:extLst>
          </p:cNvPr>
          <p:cNvSpPr/>
          <p:nvPr/>
        </p:nvSpPr>
        <p:spPr>
          <a:xfrm>
            <a:off x="600478" y="8813282"/>
            <a:ext cx="16773122"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8" name="TextBox 7">
            <a:extLst>
              <a:ext uri="{FF2B5EF4-FFF2-40B4-BE49-F238E27FC236}">
                <a16:creationId xmlns:a16="http://schemas.microsoft.com/office/drawing/2014/main" id="{CBA01F50-3A32-E190-0BF0-A36DDA9AF8E7}"/>
              </a:ext>
            </a:extLst>
          </p:cNvPr>
          <p:cNvSpPr txBox="1"/>
          <p:nvPr/>
        </p:nvSpPr>
        <p:spPr>
          <a:xfrm>
            <a:off x="17949191" y="7350100"/>
            <a:ext cx="11552240" cy="1323439"/>
          </a:xfrm>
          <a:prstGeom prst="rect">
            <a:avLst/>
          </a:prstGeom>
          <a:noFill/>
        </p:spPr>
        <p:txBody>
          <a:bodyPr wrap="square" rtlCol="0">
            <a:spAutoFit/>
          </a:bodyPr>
          <a:lstStyle/>
          <a:p>
            <a:r>
              <a:rPr lang="en-US" sz="8000" dirty="0">
                <a:solidFill>
                  <a:schemeClr val="bg2">
                    <a:lumMod val="10000"/>
                  </a:schemeClr>
                </a:solidFill>
                <a:latin typeface="PT Sans Narrow" panose="020B0506020203020204" pitchFamily="34" charset="-52"/>
              </a:rPr>
              <a:t>Materials and methods</a:t>
            </a:r>
            <a:endParaRPr lang="ru-RU" sz="8000" dirty="0">
              <a:solidFill>
                <a:schemeClr val="bg2">
                  <a:lumMod val="10000"/>
                </a:schemeClr>
              </a:solidFill>
              <a:latin typeface="PT Sans Narrow" panose="020B0506020203020204" pitchFamily="34" charset="-52"/>
            </a:endParaRPr>
          </a:p>
        </p:txBody>
      </p:sp>
      <p:sp>
        <p:nvSpPr>
          <p:cNvPr id="9" name="Прямоугольник: скругленные углы 8">
            <a:extLst>
              <a:ext uri="{FF2B5EF4-FFF2-40B4-BE49-F238E27FC236}">
                <a16:creationId xmlns:a16="http://schemas.microsoft.com/office/drawing/2014/main" id="{3F5E2E6A-29AE-892C-A714-44B2689C0747}"/>
              </a:ext>
            </a:extLst>
          </p:cNvPr>
          <p:cNvSpPr/>
          <p:nvPr/>
        </p:nvSpPr>
        <p:spPr>
          <a:xfrm>
            <a:off x="28863965" y="8813282"/>
            <a:ext cx="13339320" cy="8673588"/>
          </a:xfrm>
          <a:prstGeom prst="roundRect">
            <a:avLst>
              <a:gd name="adj" fmla="val 4990"/>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432000" rIns="612000" bIns="610771" numCol="1"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10" name="TextBox 9">
            <a:extLst>
              <a:ext uri="{FF2B5EF4-FFF2-40B4-BE49-F238E27FC236}">
                <a16:creationId xmlns:a16="http://schemas.microsoft.com/office/drawing/2014/main" id="{9E7CDE7E-9F0E-74B1-14AD-745547DDBCA3}"/>
              </a:ext>
            </a:extLst>
          </p:cNvPr>
          <p:cNvSpPr txBox="1"/>
          <p:nvPr/>
        </p:nvSpPr>
        <p:spPr>
          <a:xfrm>
            <a:off x="29501431" y="7350100"/>
            <a:ext cx="11811456" cy="1323439"/>
          </a:xfrm>
          <a:prstGeom prst="rect">
            <a:avLst/>
          </a:prstGeom>
          <a:noFill/>
        </p:spPr>
        <p:txBody>
          <a:bodyPr wrap="square" rtlCol="0">
            <a:spAutoFit/>
          </a:bodyPr>
          <a:lstStyle/>
          <a:p>
            <a:r>
              <a:rPr lang="en-US" sz="8000" dirty="0">
                <a:solidFill>
                  <a:schemeClr val="bg2">
                    <a:lumMod val="10000"/>
                  </a:schemeClr>
                </a:solidFill>
                <a:latin typeface="PT Sans Narrow" panose="020B0506020203020204" pitchFamily="34" charset="-52"/>
              </a:rPr>
              <a:t>Aim and objectives</a:t>
            </a:r>
            <a:endParaRPr lang="ru-RU" sz="8000" dirty="0">
              <a:solidFill>
                <a:schemeClr val="bg2">
                  <a:lumMod val="10000"/>
                </a:schemeClr>
              </a:solidFill>
              <a:latin typeface="PT Sans Narrow" panose="020B0506020203020204" pitchFamily="34" charset="-52"/>
            </a:endParaRPr>
          </a:p>
        </p:txBody>
      </p:sp>
      <p:pic>
        <p:nvPicPr>
          <p:cNvPr id="11" name="Рисунок 10"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8B0DC04A-E718-3D6E-EAB5-4C51B9F46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5993" y="7880230"/>
            <a:ext cx="13484429" cy="8485783"/>
          </a:xfrm>
          <a:prstGeom prst="rect">
            <a:avLst/>
          </a:prstGeom>
        </p:spPr>
      </p:pic>
      <p:sp>
        <p:nvSpPr>
          <p:cNvPr id="12" name="TextBox 11">
            <a:extLst>
              <a:ext uri="{FF2B5EF4-FFF2-40B4-BE49-F238E27FC236}">
                <a16:creationId xmlns:a16="http://schemas.microsoft.com/office/drawing/2014/main" id="{A960D069-B9D1-4C46-3961-E84FC73A172D}"/>
              </a:ext>
            </a:extLst>
          </p:cNvPr>
          <p:cNvSpPr txBox="1"/>
          <p:nvPr/>
        </p:nvSpPr>
        <p:spPr>
          <a:xfrm>
            <a:off x="1460246" y="14755921"/>
            <a:ext cx="12179937" cy="1323439"/>
          </a:xfrm>
          <a:prstGeom prst="rect">
            <a:avLst/>
          </a:prstGeom>
          <a:noFill/>
        </p:spPr>
        <p:txBody>
          <a:bodyPr wrap="square" rtlCol="0">
            <a:spAutoFit/>
          </a:bodyPr>
          <a:lstStyle/>
          <a:p>
            <a:r>
              <a:rPr lang="en-US" sz="8000" dirty="0">
                <a:solidFill>
                  <a:schemeClr val="bg2">
                    <a:lumMod val="10000"/>
                  </a:schemeClr>
                </a:solidFill>
                <a:latin typeface="PT Sans Narrow" panose="020B0506020203020204" pitchFamily="34" charset="-52"/>
              </a:rPr>
              <a:t>Results</a:t>
            </a:r>
            <a:endParaRPr lang="ru-RU" sz="8000" dirty="0">
              <a:solidFill>
                <a:schemeClr val="bg2">
                  <a:lumMod val="10000"/>
                </a:schemeClr>
              </a:solidFill>
              <a:latin typeface="PT Sans Narrow" panose="020B0506020203020204" pitchFamily="34" charset="-52"/>
            </a:endParaRPr>
          </a:p>
        </p:txBody>
      </p:sp>
      <p:grpSp>
        <p:nvGrpSpPr>
          <p:cNvPr id="16" name="Группа 15">
            <a:extLst>
              <a:ext uri="{FF2B5EF4-FFF2-40B4-BE49-F238E27FC236}">
                <a16:creationId xmlns:a16="http://schemas.microsoft.com/office/drawing/2014/main" id="{C5D9669D-2CD5-780D-200D-E51A96B1D931}"/>
              </a:ext>
            </a:extLst>
          </p:cNvPr>
          <p:cNvGrpSpPr/>
          <p:nvPr/>
        </p:nvGrpSpPr>
        <p:grpSpPr>
          <a:xfrm>
            <a:off x="874701" y="16480314"/>
            <a:ext cx="26709699" cy="12877049"/>
            <a:chOff x="1141401" y="22808919"/>
            <a:chExt cx="26709699" cy="12877049"/>
          </a:xfrm>
        </p:grpSpPr>
        <p:sp>
          <p:nvSpPr>
            <p:cNvPr id="17" name="TextBox 16">
              <a:extLst>
                <a:ext uri="{FF2B5EF4-FFF2-40B4-BE49-F238E27FC236}">
                  <a16:creationId xmlns:a16="http://schemas.microsoft.com/office/drawing/2014/main" id="{EFB3385D-9DAB-616E-E568-292129A4A501}"/>
                </a:ext>
              </a:extLst>
            </p:cNvPr>
            <p:cNvSpPr txBox="1"/>
            <p:nvPr/>
          </p:nvSpPr>
          <p:spPr>
            <a:xfrm>
              <a:off x="22424578" y="22985948"/>
              <a:ext cx="5426522" cy="2554545"/>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19" name="Рисунок 18">
              <a:extLst>
                <a:ext uri="{FF2B5EF4-FFF2-40B4-BE49-F238E27FC236}">
                  <a16:creationId xmlns:a16="http://schemas.microsoft.com/office/drawing/2014/main" id="{FF068519-C737-1C84-8C2C-3C0757FF7F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20" name="TextBox 19">
              <a:extLst>
                <a:ext uri="{FF2B5EF4-FFF2-40B4-BE49-F238E27FC236}">
                  <a16:creationId xmlns:a16="http://schemas.microsoft.com/office/drawing/2014/main" id="{6B908E58-F42F-252F-233A-837CBD5F7744}"/>
                </a:ext>
              </a:extLst>
            </p:cNvPr>
            <p:cNvSpPr txBox="1"/>
            <p:nvPr/>
          </p:nvSpPr>
          <p:spPr>
            <a:xfrm>
              <a:off x="22424578" y="27471961"/>
              <a:ext cx="5426522" cy="2554545"/>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21" name="TextBox 20">
              <a:extLst>
                <a:ext uri="{FF2B5EF4-FFF2-40B4-BE49-F238E27FC236}">
                  <a16:creationId xmlns:a16="http://schemas.microsoft.com/office/drawing/2014/main" id="{4196EDCD-4778-BEC7-BDD2-BFBFFC257992}"/>
                </a:ext>
              </a:extLst>
            </p:cNvPr>
            <p:cNvSpPr txBox="1"/>
            <p:nvPr/>
          </p:nvSpPr>
          <p:spPr>
            <a:xfrm>
              <a:off x="22424578" y="32579902"/>
              <a:ext cx="5426522" cy="2554545"/>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2" name="Прямоугольник: скругленные углы 21">
            <a:extLst>
              <a:ext uri="{FF2B5EF4-FFF2-40B4-BE49-F238E27FC236}">
                <a16:creationId xmlns:a16="http://schemas.microsoft.com/office/drawing/2014/main" id="{14AF2B46-49F8-1C14-A6D6-A26F3221C77C}"/>
              </a:ext>
            </a:extLst>
          </p:cNvPr>
          <p:cNvSpPr/>
          <p:nvPr/>
        </p:nvSpPr>
        <p:spPr>
          <a:xfrm>
            <a:off x="28863965" y="19389095"/>
            <a:ext cx="13339318" cy="10318996"/>
          </a:xfrm>
          <a:prstGeom prst="roundRect">
            <a:avLst>
              <a:gd name="adj" fmla="val 3977"/>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800" dirty="0">
                <a:latin typeface="PT Sans" panose="020B0503020203020204" pitchFamily="34" charset="-52"/>
              </a:rPr>
              <a:t>DEP temporarily upregulated the mRNA expression level of the inflammatory cytokines IL-6 and IL-8 in BEAS-2B, A549, and </a:t>
            </a:r>
            <a:r>
              <a:rPr lang="en-US" sz="4800" dirty="0" err="1">
                <a:latin typeface="PT Sans" panose="020B0503020203020204" pitchFamily="34" charset="-52"/>
              </a:rPr>
              <a:t>EA.hy</a:t>
            </a:r>
            <a:r>
              <a:rPr lang="en-US" sz="4800" dirty="0">
                <a:latin typeface="PT Sans" panose="020B0503020203020204" pitchFamily="34" charset="-52"/>
              </a:rPr>
              <a:t> 926 cells.</a:t>
            </a:r>
          </a:p>
          <a:p>
            <a:pPr marL="685800" indent="-685800">
              <a:buFont typeface="Arial" panose="020B0604020202020204" pitchFamily="34" charset="0"/>
              <a:buChar char="•"/>
            </a:pPr>
            <a:r>
              <a:rPr lang="en-US" sz="48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800" dirty="0">
                <a:latin typeface="PT Sans" panose="020B0503020203020204" pitchFamily="34" charset="-52"/>
              </a:rPr>
              <a:t>DEP induced IL-6 release from all DEP-treated cells, while the IL-8 cytokine level remained unchanged.</a:t>
            </a:r>
            <a:endParaRPr lang="ru-RU" sz="4800" dirty="0">
              <a:latin typeface="PT Sans" panose="020B0503020203020204" pitchFamily="34" charset="-52"/>
            </a:endParaRPr>
          </a:p>
        </p:txBody>
      </p:sp>
      <p:sp>
        <p:nvSpPr>
          <p:cNvPr id="23" name="TextBox 22">
            <a:extLst>
              <a:ext uri="{FF2B5EF4-FFF2-40B4-BE49-F238E27FC236}">
                <a16:creationId xmlns:a16="http://schemas.microsoft.com/office/drawing/2014/main" id="{53813492-0E2B-F3FD-EC9E-3815ABA56BD0}"/>
              </a:ext>
            </a:extLst>
          </p:cNvPr>
          <p:cNvSpPr txBox="1"/>
          <p:nvPr/>
        </p:nvSpPr>
        <p:spPr>
          <a:xfrm>
            <a:off x="29501431" y="17951356"/>
            <a:ext cx="12162313" cy="1323439"/>
          </a:xfrm>
          <a:prstGeom prst="rect">
            <a:avLst/>
          </a:prstGeom>
          <a:noFill/>
        </p:spPr>
        <p:txBody>
          <a:bodyPr wrap="square" rtlCol="0">
            <a:spAutoFit/>
          </a:bodyPr>
          <a:lstStyle/>
          <a:p>
            <a:r>
              <a:rPr lang="en-US" sz="8000" dirty="0">
                <a:solidFill>
                  <a:schemeClr val="bg2">
                    <a:lumMod val="10000"/>
                  </a:schemeClr>
                </a:solidFill>
                <a:latin typeface="PT Sans Narrow" panose="020B0506020203020204" pitchFamily="34" charset="-52"/>
              </a:rPr>
              <a:t>Conclusions</a:t>
            </a:r>
            <a:endParaRPr lang="ru-RU" sz="8000" dirty="0">
              <a:solidFill>
                <a:schemeClr val="bg2">
                  <a:lumMod val="10000"/>
                </a:schemeClr>
              </a:solidFill>
              <a:latin typeface="PT Sans Narrow" panose="020B0506020203020204" pitchFamily="34" charset="-52"/>
            </a:endParaRPr>
          </a:p>
        </p:txBody>
      </p:sp>
      <p:sp>
        <p:nvSpPr>
          <p:cNvPr id="24" name="TextBox 23">
            <a:extLst>
              <a:ext uri="{FF2B5EF4-FFF2-40B4-BE49-F238E27FC236}">
                <a16:creationId xmlns:a16="http://schemas.microsoft.com/office/drawing/2014/main" id="{012385C1-B00B-7361-6F2F-9126A30DFE14}"/>
              </a:ext>
            </a:extLst>
          </p:cNvPr>
          <p:cNvSpPr txBox="1"/>
          <p:nvPr/>
        </p:nvSpPr>
        <p:spPr>
          <a:xfrm>
            <a:off x="1460246" y="7350100"/>
            <a:ext cx="12699310" cy="1323439"/>
          </a:xfrm>
          <a:prstGeom prst="rect">
            <a:avLst/>
          </a:prstGeom>
          <a:noFill/>
        </p:spPr>
        <p:txBody>
          <a:bodyPr wrap="square" rtlCol="0">
            <a:spAutoFit/>
          </a:bodyPr>
          <a:lstStyle/>
          <a:p>
            <a:r>
              <a:rPr lang="en-US" sz="8000" dirty="0">
                <a:solidFill>
                  <a:schemeClr val="bg2">
                    <a:lumMod val="10000"/>
                  </a:schemeClr>
                </a:solidFill>
                <a:latin typeface="PT Sans Narrow" panose="020B0506020203020204" pitchFamily="34" charset="-52"/>
              </a:rPr>
              <a:t>Introduction</a:t>
            </a:r>
            <a:endParaRPr lang="ru-RU" sz="8000" dirty="0">
              <a:solidFill>
                <a:schemeClr val="bg2">
                  <a:lumMod val="10000"/>
                </a:schemeClr>
              </a:solidFill>
              <a:latin typeface="PT Sans Narrow" panose="020B0506020203020204" pitchFamily="34" charset="-52"/>
            </a:endParaRPr>
          </a:p>
        </p:txBody>
      </p:sp>
      <p:sp>
        <p:nvSpPr>
          <p:cNvPr id="25" name="TextBox 24">
            <a:extLst>
              <a:ext uri="{FF2B5EF4-FFF2-40B4-BE49-F238E27FC236}">
                <a16:creationId xmlns:a16="http://schemas.microsoft.com/office/drawing/2014/main" id="{B2BF1858-4675-786F-5868-807D88D09AC2}"/>
              </a:ext>
            </a:extLst>
          </p:cNvPr>
          <p:cNvSpPr txBox="1"/>
          <p:nvPr/>
        </p:nvSpPr>
        <p:spPr>
          <a:xfrm>
            <a:off x="11619512" y="1223163"/>
            <a:ext cx="29795187" cy="4606389"/>
          </a:xfrm>
          <a:prstGeom prst="rect">
            <a:avLst/>
          </a:prstGeom>
          <a:noFill/>
        </p:spPr>
        <p:txBody>
          <a:bodyPr wrap="square" rtlCol="0" anchor="ctr">
            <a:spAutoFit/>
          </a:bodyPr>
          <a:lstStyle/>
          <a:p>
            <a:pPr algn="l"/>
            <a:r>
              <a:rPr lang="en-US" sz="8000" b="1" dirty="0">
                <a:solidFill>
                  <a:schemeClr val="bg1"/>
                </a:solidFill>
                <a:latin typeface="PT Sans Narrow" panose="020B0506020203020204" pitchFamily="34" charset="-52"/>
              </a:rPr>
              <a:t>Pro-inflammatory activation and Nrf2 induction in human</a:t>
            </a:r>
            <a:r>
              <a:rPr lang="ru-RU" sz="8000" b="1" dirty="0">
                <a:solidFill>
                  <a:schemeClr val="bg1"/>
                </a:solidFill>
                <a:latin typeface="PT Sans Narrow" panose="020B0506020203020204" pitchFamily="34" charset="-52"/>
              </a:rPr>
              <a:t> </a:t>
            </a:r>
            <a:r>
              <a:rPr lang="en-US" sz="8000" b="1" dirty="0">
                <a:solidFill>
                  <a:schemeClr val="bg1"/>
                </a:solidFill>
                <a:latin typeface="PT Sans Narrow" panose="020B0506020203020204" pitchFamily="34" charset="-52"/>
              </a:rPr>
              <a:t>epithelial cells exposed to diesel exhaust particles</a:t>
            </a:r>
            <a:endParaRPr lang="ru-RU" sz="8000" b="1" dirty="0">
              <a:solidFill>
                <a:schemeClr val="bg1"/>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spTree>
    <p:extLst>
      <p:ext uri="{BB962C8B-B14F-4D97-AF65-F5344CB8AC3E}">
        <p14:creationId xmlns:p14="http://schemas.microsoft.com/office/powerpoint/2010/main" val="319241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71C73D81-CC96-1DDC-9CFE-79F424CE01A9}"/>
              </a:ext>
            </a:extLst>
          </p:cNvPr>
          <p:cNvSpPr txBox="1"/>
          <p:nvPr/>
        </p:nvSpPr>
        <p:spPr>
          <a:xfrm>
            <a:off x="21058267" y="21989142"/>
            <a:ext cx="9036961" cy="1569660"/>
          </a:xfrm>
          <a:prstGeom prst="rect">
            <a:avLst/>
          </a:prstGeom>
          <a:noFill/>
        </p:spPr>
        <p:txBody>
          <a:bodyPr wrap="none" rtlCol="0">
            <a:spAutoFit/>
          </a:bodyPr>
          <a:lstStyle/>
          <a:p>
            <a:r>
              <a:rPr lang="ru-RU" sz="9600" b="1" i="0" u="none" strike="noStrike" baseline="0" dirty="0">
                <a:latin typeface="PT Sans Narrow" panose="020B0506020203020204" pitchFamily="34" charset="-52"/>
              </a:rPr>
              <a:t>Заголовок 2 уровня</a:t>
            </a:r>
            <a:endParaRPr lang="ru-RU" sz="9600" dirty="0">
              <a:latin typeface="PT Sans Narrow" panose="020B0506020203020204" pitchFamily="34" charset="-52"/>
            </a:endParaRPr>
          </a:p>
        </p:txBody>
      </p:sp>
      <p:sp>
        <p:nvSpPr>
          <p:cNvPr id="27" name="Прямоугольник: скругленные углы 26">
            <a:extLst>
              <a:ext uri="{FF2B5EF4-FFF2-40B4-BE49-F238E27FC236}">
                <a16:creationId xmlns:a16="http://schemas.microsoft.com/office/drawing/2014/main" id="{328B029A-2692-EE1F-6A99-ED93A5800FFA}"/>
              </a:ext>
            </a:extLst>
          </p:cNvPr>
          <p:cNvSpPr/>
          <p:nvPr/>
        </p:nvSpPr>
        <p:spPr>
          <a:xfrm>
            <a:off x="457200" y="7119258"/>
            <a:ext cx="41724000" cy="22631399"/>
          </a:xfrm>
          <a:prstGeom prst="roundRect">
            <a:avLst>
              <a:gd name="adj" fmla="val 1933"/>
            </a:avLst>
          </a:prstGeom>
          <a:ln>
            <a:noFill/>
          </a:ln>
        </p:spPr>
        <p:style>
          <a:lnRef idx="2">
            <a:schemeClr val="accent3"/>
          </a:lnRef>
          <a:fillRef idx="1">
            <a:schemeClr val="lt1"/>
          </a:fillRef>
          <a:effectRef idx="0">
            <a:schemeClr val="accent3"/>
          </a:effectRef>
          <a:fontRef idx="minor">
            <a:schemeClr val="dk1"/>
          </a:fontRef>
        </p:style>
        <p:txBody>
          <a:bodyPr lIns="360000" tIns="360000" rIns="11520000" bIns="360000" rtlCol="0" anchor="ctr"/>
          <a:lstStyle/>
          <a:p>
            <a:pPr algn="just"/>
            <a:endParaRPr lang="ru-RU" sz="3200" dirty="0">
              <a:latin typeface="PT Sans" panose="020B0503020203020204" pitchFamily="34" charset="-52"/>
            </a:endParaRPr>
          </a:p>
        </p:txBody>
      </p:sp>
      <p:sp>
        <p:nvSpPr>
          <p:cNvPr id="28" name="Прямоугольник: скругленные углы 27">
            <a:extLst>
              <a:ext uri="{FF2B5EF4-FFF2-40B4-BE49-F238E27FC236}">
                <a16:creationId xmlns:a16="http://schemas.microsoft.com/office/drawing/2014/main" id="{C95A9584-6256-F1FA-C4B2-493C40EF98CA}"/>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29" name="TextBox 28">
            <a:extLst>
              <a:ext uri="{FF2B5EF4-FFF2-40B4-BE49-F238E27FC236}">
                <a16:creationId xmlns:a16="http://schemas.microsoft.com/office/drawing/2014/main" id="{3CBDDCBE-28E5-53DB-D4E2-0E6795C82128}"/>
              </a:ext>
            </a:extLst>
          </p:cNvPr>
          <p:cNvSpPr txBox="1"/>
          <p:nvPr/>
        </p:nvSpPr>
        <p:spPr>
          <a:xfrm>
            <a:off x="17949191" y="7731100"/>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30" name="Прямоугольник: скругленные углы 29">
            <a:extLst>
              <a:ext uri="{FF2B5EF4-FFF2-40B4-BE49-F238E27FC236}">
                <a16:creationId xmlns:a16="http://schemas.microsoft.com/office/drawing/2014/main" id="{0F26D0BA-789F-92AA-78C3-D492BBB6C92A}"/>
              </a:ext>
            </a:extLst>
          </p:cNvPr>
          <p:cNvSpPr/>
          <p:nvPr/>
        </p:nvSpPr>
        <p:spPr>
          <a:xfrm>
            <a:off x="28863967" y="9102669"/>
            <a:ext cx="12699310" cy="8673588"/>
          </a:xfrm>
          <a:prstGeom prst="roundRect">
            <a:avLst>
              <a:gd name="adj" fmla="val 6074"/>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432000" rIns="612000" bIns="610771" numCol="1"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31" name="TextBox 30">
            <a:extLst>
              <a:ext uri="{FF2B5EF4-FFF2-40B4-BE49-F238E27FC236}">
                <a16:creationId xmlns:a16="http://schemas.microsoft.com/office/drawing/2014/main" id="{22A80A9B-46FD-095D-96F6-56B1F5DEBBAE}"/>
              </a:ext>
            </a:extLst>
          </p:cNvPr>
          <p:cNvSpPr txBox="1"/>
          <p:nvPr/>
        </p:nvSpPr>
        <p:spPr>
          <a:xfrm>
            <a:off x="29501431" y="7731100"/>
            <a:ext cx="11811456"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pic>
        <p:nvPicPr>
          <p:cNvPr id="32" name="Рисунок 31"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A76FA3C8-3D5A-3241-79CC-412A62B2C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2512" y="8337431"/>
            <a:ext cx="11811455" cy="7432977"/>
          </a:xfrm>
          <a:prstGeom prst="rect">
            <a:avLst/>
          </a:prstGeom>
        </p:spPr>
      </p:pic>
      <p:sp>
        <p:nvSpPr>
          <p:cNvPr id="33" name="TextBox 32">
            <a:extLst>
              <a:ext uri="{FF2B5EF4-FFF2-40B4-BE49-F238E27FC236}">
                <a16:creationId xmlns:a16="http://schemas.microsoft.com/office/drawing/2014/main" id="{363B0269-16E3-7F61-53B8-710C174749C8}"/>
              </a:ext>
            </a:extLst>
          </p:cNvPr>
          <p:cNvSpPr txBox="1"/>
          <p:nvPr/>
        </p:nvSpPr>
        <p:spPr>
          <a:xfrm>
            <a:off x="1460246" y="14298721"/>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34" name="Группа 33">
            <a:extLst>
              <a:ext uri="{FF2B5EF4-FFF2-40B4-BE49-F238E27FC236}">
                <a16:creationId xmlns:a16="http://schemas.microsoft.com/office/drawing/2014/main" id="{E43A2747-0D65-9B4B-B683-BB73D7E4694B}"/>
              </a:ext>
            </a:extLst>
          </p:cNvPr>
          <p:cNvGrpSpPr/>
          <p:nvPr/>
        </p:nvGrpSpPr>
        <p:grpSpPr>
          <a:xfrm>
            <a:off x="874701" y="15718314"/>
            <a:ext cx="26290599" cy="12877049"/>
            <a:chOff x="1141401" y="22808919"/>
            <a:chExt cx="26290599" cy="12877049"/>
          </a:xfrm>
        </p:grpSpPr>
        <p:sp>
          <p:nvSpPr>
            <p:cNvPr id="35" name="TextBox 34">
              <a:extLst>
                <a:ext uri="{FF2B5EF4-FFF2-40B4-BE49-F238E27FC236}">
                  <a16:creationId xmlns:a16="http://schemas.microsoft.com/office/drawing/2014/main" id="{2DAD712C-CEE5-A158-71C9-4718FAC0F4EE}"/>
                </a:ext>
              </a:extLst>
            </p:cNvPr>
            <p:cNvSpPr txBox="1"/>
            <p:nvPr/>
          </p:nvSpPr>
          <p:spPr>
            <a:xfrm>
              <a:off x="22424578" y="22985948"/>
              <a:ext cx="5007422" cy="2554545"/>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36" name="Рисунок 35">
              <a:extLst>
                <a:ext uri="{FF2B5EF4-FFF2-40B4-BE49-F238E27FC236}">
                  <a16:creationId xmlns:a16="http://schemas.microsoft.com/office/drawing/2014/main" id="{218A478A-33F5-5B67-FF07-4AC7BCA82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37" name="TextBox 36">
              <a:extLst>
                <a:ext uri="{FF2B5EF4-FFF2-40B4-BE49-F238E27FC236}">
                  <a16:creationId xmlns:a16="http://schemas.microsoft.com/office/drawing/2014/main" id="{62865842-2911-668D-D2D3-2B156CF9B670}"/>
                </a:ext>
              </a:extLst>
            </p:cNvPr>
            <p:cNvSpPr txBox="1"/>
            <p:nvPr/>
          </p:nvSpPr>
          <p:spPr>
            <a:xfrm>
              <a:off x="22424578" y="27471961"/>
              <a:ext cx="5007422" cy="2554545"/>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38" name="TextBox 37">
              <a:extLst>
                <a:ext uri="{FF2B5EF4-FFF2-40B4-BE49-F238E27FC236}">
                  <a16:creationId xmlns:a16="http://schemas.microsoft.com/office/drawing/2014/main" id="{27E4E6BE-CC2D-F653-87E2-A5491F9F0C05}"/>
                </a:ext>
              </a:extLst>
            </p:cNvPr>
            <p:cNvSpPr txBox="1"/>
            <p:nvPr/>
          </p:nvSpPr>
          <p:spPr>
            <a:xfrm>
              <a:off x="22424578" y="32579902"/>
              <a:ext cx="5007422" cy="3046988"/>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39" name="Прямоугольник: скругленные углы 38">
            <a:extLst>
              <a:ext uri="{FF2B5EF4-FFF2-40B4-BE49-F238E27FC236}">
                <a16:creationId xmlns:a16="http://schemas.microsoft.com/office/drawing/2014/main" id="{3128D3A7-CBCB-8FC8-A56E-23087DD972AF}"/>
              </a:ext>
            </a:extLst>
          </p:cNvPr>
          <p:cNvSpPr/>
          <p:nvPr/>
        </p:nvSpPr>
        <p:spPr>
          <a:xfrm>
            <a:off x="28863965" y="20755001"/>
            <a:ext cx="12699311" cy="8297048"/>
          </a:xfrm>
          <a:prstGeom prst="roundRect">
            <a:avLst>
              <a:gd name="adj" fmla="val 4635"/>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000" dirty="0">
                <a:latin typeface="PT Sans" panose="020B0503020203020204" pitchFamily="34" charset="-52"/>
              </a:rPr>
              <a:t>DEP temporarily upregulated the mRNA expression level of the inflammatory cytokines IL-6 and IL-8 in BEAS-2B, A549, and </a:t>
            </a:r>
            <a:r>
              <a:rPr lang="en-US" sz="4000" dirty="0" err="1">
                <a:latin typeface="PT Sans" panose="020B0503020203020204" pitchFamily="34" charset="-52"/>
              </a:rPr>
              <a:t>EA.hy</a:t>
            </a:r>
            <a:r>
              <a:rPr lang="en-US" sz="4000" dirty="0">
                <a:latin typeface="PT Sans" panose="020B0503020203020204" pitchFamily="34" charset="-52"/>
              </a:rPr>
              <a:t> 926 cells.</a:t>
            </a:r>
          </a:p>
          <a:p>
            <a:pPr marL="685800" indent="-685800">
              <a:buFont typeface="Arial" panose="020B0604020202020204" pitchFamily="34" charset="0"/>
              <a:buChar char="•"/>
            </a:pPr>
            <a:r>
              <a:rPr lang="en-US" sz="40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000" dirty="0">
                <a:latin typeface="PT Sans" panose="020B0503020203020204" pitchFamily="34" charset="-52"/>
              </a:rPr>
              <a:t>DEP induced IL-6 release from all DEP-treated cells, while the IL-8 cytokine level remained unchanged.</a:t>
            </a:r>
            <a:endParaRPr lang="ru-RU" sz="4000" dirty="0">
              <a:latin typeface="PT Sans" panose="020B0503020203020204" pitchFamily="34" charset="-52"/>
            </a:endParaRPr>
          </a:p>
        </p:txBody>
      </p:sp>
      <p:sp>
        <p:nvSpPr>
          <p:cNvPr id="40" name="TextBox 39">
            <a:extLst>
              <a:ext uri="{FF2B5EF4-FFF2-40B4-BE49-F238E27FC236}">
                <a16:creationId xmlns:a16="http://schemas.microsoft.com/office/drawing/2014/main" id="{859C34C2-87CE-F170-AC92-65F95B1740E6}"/>
              </a:ext>
            </a:extLst>
          </p:cNvPr>
          <p:cNvSpPr txBox="1"/>
          <p:nvPr/>
        </p:nvSpPr>
        <p:spPr>
          <a:xfrm>
            <a:off x="29501431" y="19399156"/>
            <a:ext cx="12162313"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
        <p:nvSpPr>
          <p:cNvPr id="41" name="TextBox 40">
            <a:extLst>
              <a:ext uri="{FF2B5EF4-FFF2-40B4-BE49-F238E27FC236}">
                <a16:creationId xmlns:a16="http://schemas.microsoft.com/office/drawing/2014/main" id="{02B22766-A637-B944-F440-FCE922563A38}"/>
              </a:ext>
            </a:extLst>
          </p:cNvPr>
          <p:cNvSpPr txBox="1"/>
          <p:nvPr/>
        </p:nvSpPr>
        <p:spPr>
          <a:xfrm>
            <a:off x="1460246" y="773110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42" name="TextBox 41">
            <a:extLst>
              <a:ext uri="{FF2B5EF4-FFF2-40B4-BE49-F238E27FC236}">
                <a16:creationId xmlns:a16="http://schemas.microsoft.com/office/drawing/2014/main" id="{C1A2794D-00F7-1CBD-B3E1-AADE1E4671B6}"/>
              </a:ext>
            </a:extLst>
          </p:cNvPr>
          <p:cNvSpPr txBox="1"/>
          <p:nvPr/>
        </p:nvSpPr>
        <p:spPr>
          <a:xfrm>
            <a:off x="11619512" y="1223163"/>
            <a:ext cx="29795187" cy="4606389"/>
          </a:xfrm>
          <a:prstGeom prst="rect">
            <a:avLst/>
          </a:prstGeom>
          <a:noFill/>
        </p:spPr>
        <p:txBody>
          <a:bodyPr wrap="square" rtlCol="0" anchor="ctr">
            <a:spAutoFit/>
          </a:bodyPr>
          <a:lstStyle/>
          <a:p>
            <a:pPr algn="l"/>
            <a:r>
              <a:rPr lang="en-US" sz="8000" b="1" dirty="0">
                <a:solidFill>
                  <a:schemeClr val="bg1"/>
                </a:solidFill>
                <a:latin typeface="PT Sans Narrow" panose="020B0506020203020204" pitchFamily="34" charset="-52"/>
              </a:rPr>
              <a:t>Pro-inflammatory activation and Nrf2 induction in human</a:t>
            </a:r>
            <a:r>
              <a:rPr lang="ru-RU" sz="8000" b="1" dirty="0">
                <a:solidFill>
                  <a:schemeClr val="bg1"/>
                </a:solidFill>
                <a:latin typeface="PT Sans Narrow" panose="020B0506020203020204" pitchFamily="34" charset="-52"/>
              </a:rPr>
              <a:t> </a:t>
            </a:r>
            <a:r>
              <a:rPr lang="en-US" sz="8000" b="1" dirty="0">
                <a:solidFill>
                  <a:schemeClr val="bg1"/>
                </a:solidFill>
                <a:latin typeface="PT Sans Narrow" panose="020B0506020203020204" pitchFamily="34" charset="-52"/>
              </a:rPr>
              <a:t>epithelial cells exposed to diesel exhaust particles</a:t>
            </a:r>
            <a:endParaRPr lang="ru-RU" sz="8000" b="1" dirty="0">
              <a:solidFill>
                <a:schemeClr val="bg1"/>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spTree>
    <p:extLst>
      <p:ext uri="{BB962C8B-B14F-4D97-AF65-F5344CB8AC3E}">
        <p14:creationId xmlns:p14="http://schemas.microsoft.com/office/powerpoint/2010/main" val="189607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Прямоугольник: скругленные углы 30">
            <a:extLst>
              <a:ext uri="{FF2B5EF4-FFF2-40B4-BE49-F238E27FC236}">
                <a16:creationId xmlns:a16="http://schemas.microsoft.com/office/drawing/2014/main" id="{3FEF045D-457C-43D6-496D-AE03EDC2B3B6}"/>
              </a:ext>
            </a:extLst>
          </p:cNvPr>
          <p:cNvSpPr/>
          <p:nvPr/>
        </p:nvSpPr>
        <p:spPr>
          <a:xfrm>
            <a:off x="600479" y="16130622"/>
            <a:ext cx="27784022" cy="13577469"/>
          </a:xfrm>
          <a:prstGeom prst="roundRect">
            <a:avLst>
              <a:gd name="adj" fmla="val 2759"/>
            </a:avLst>
          </a:prstGeom>
          <a:ln>
            <a:noFill/>
          </a:ln>
        </p:spPr>
        <p:style>
          <a:lnRef idx="2">
            <a:schemeClr val="accent3"/>
          </a:lnRef>
          <a:fillRef idx="1">
            <a:schemeClr val="lt1"/>
          </a:fillRef>
          <a:effectRef idx="0">
            <a:schemeClr val="accent3"/>
          </a:effectRef>
          <a:fontRef idx="minor">
            <a:schemeClr val="dk1"/>
          </a:fontRef>
        </p:style>
        <p:txBody>
          <a:bodyPr lIns="610771" tIns="610771" rIns="12960000" bIns="610771" rtlCol="0" anchor="ctr"/>
          <a:lstStyle/>
          <a:p>
            <a:endParaRPr lang="ru-RU" sz="4524" dirty="0">
              <a:latin typeface="PT Sans" panose="020B0503020203020204" pitchFamily="34" charset="-52"/>
            </a:endParaRPr>
          </a:p>
        </p:txBody>
      </p:sp>
      <p:sp>
        <p:nvSpPr>
          <p:cNvPr id="5" name="TextBox 4">
            <a:extLst>
              <a:ext uri="{FF2B5EF4-FFF2-40B4-BE49-F238E27FC236}">
                <a16:creationId xmlns:a16="http://schemas.microsoft.com/office/drawing/2014/main" id="{5A8361CF-C64F-83EB-027A-53A07F16B1E4}"/>
              </a:ext>
            </a:extLst>
          </p:cNvPr>
          <p:cNvSpPr txBox="1"/>
          <p:nvPr/>
        </p:nvSpPr>
        <p:spPr>
          <a:xfrm>
            <a:off x="11619512" y="1223163"/>
            <a:ext cx="29795187" cy="4606389"/>
          </a:xfrm>
          <a:prstGeom prst="rect">
            <a:avLst/>
          </a:prstGeom>
          <a:noFill/>
        </p:spPr>
        <p:txBody>
          <a:bodyPr wrap="square" rtlCol="0" anchor="ctr">
            <a:spAutoFit/>
          </a:bodyPr>
          <a:lstStyle/>
          <a:p>
            <a:pPr algn="l"/>
            <a:r>
              <a:rPr lang="en-US" sz="8000" b="1" dirty="0">
                <a:solidFill>
                  <a:schemeClr val="bg2">
                    <a:lumMod val="10000"/>
                  </a:schemeClr>
                </a:solidFill>
                <a:latin typeface="PT Sans Narrow" panose="020B0506020203020204" pitchFamily="34" charset="-52"/>
              </a:rPr>
              <a:t>Pro-inflammatory activation and Nrf2 induction in human</a:t>
            </a:r>
            <a:r>
              <a:rPr lang="ru-RU" sz="8000" b="1" dirty="0">
                <a:solidFill>
                  <a:schemeClr val="bg2">
                    <a:lumMod val="10000"/>
                  </a:schemeClr>
                </a:solidFill>
                <a:latin typeface="PT Sans Narrow" panose="020B0506020203020204" pitchFamily="34" charset="-52"/>
              </a:rPr>
              <a:t> </a:t>
            </a:r>
            <a:r>
              <a:rPr lang="en-US" sz="8000" b="1" dirty="0">
                <a:solidFill>
                  <a:schemeClr val="bg2">
                    <a:lumMod val="10000"/>
                  </a:schemeClr>
                </a:solidFill>
                <a:latin typeface="PT Sans Narrow" panose="020B0506020203020204" pitchFamily="34" charset="-52"/>
              </a:rPr>
              <a:t>epithelial cells exposed to diesel exhaust particles</a:t>
            </a:r>
            <a:endParaRPr lang="ru-RU" sz="8000" b="1" dirty="0">
              <a:solidFill>
                <a:schemeClr val="bg2">
                  <a:lumMod val="10000"/>
                </a:schemeClr>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sp>
        <p:nvSpPr>
          <p:cNvPr id="10" name="Прямоугольник: скругленные углы 9">
            <a:extLst>
              <a:ext uri="{FF2B5EF4-FFF2-40B4-BE49-F238E27FC236}">
                <a16:creationId xmlns:a16="http://schemas.microsoft.com/office/drawing/2014/main" id="{F247E2BC-4FE0-0BE4-ABBA-E9F4B5774A57}"/>
              </a:ext>
            </a:extLst>
          </p:cNvPr>
          <p:cNvSpPr/>
          <p:nvPr/>
        </p:nvSpPr>
        <p:spPr>
          <a:xfrm>
            <a:off x="600478" y="8813282"/>
            <a:ext cx="16773122"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11" name="TextBox 10">
            <a:extLst>
              <a:ext uri="{FF2B5EF4-FFF2-40B4-BE49-F238E27FC236}">
                <a16:creationId xmlns:a16="http://schemas.microsoft.com/office/drawing/2014/main" id="{6324534B-033C-A4C3-37A7-6AF4F6680F5F}"/>
              </a:ext>
            </a:extLst>
          </p:cNvPr>
          <p:cNvSpPr txBox="1"/>
          <p:nvPr/>
        </p:nvSpPr>
        <p:spPr>
          <a:xfrm>
            <a:off x="17949191" y="7350100"/>
            <a:ext cx="11552240" cy="1323439"/>
          </a:xfrm>
          <a:prstGeom prst="rect">
            <a:avLst/>
          </a:prstGeom>
          <a:noFill/>
        </p:spPr>
        <p:txBody>
          <a:bodyPr wrap="square" rtlCol="0">
            <a:spAutoFit/>
          </a:bodyPr>
          <a:lstStyle/>
          <a:p>
            <a:r>
              <a:rPr lang="en-US" sz="8000" dirty="0">
                <a:solidFill>
                  <a:schemeClr val="bg1"/>
                </a:solidFill>
                <a:latin typeface="PT Sans Narrow" panose="020B0506020203020204" pitchFamily="34" charset="-52"/>
              </a:rPr>
              <a:t>Materials and methods</a:t>
            </a:r>
            <a:endParaRPr lang="ru-RU" sz="8000" dirty="0">
              <a:solidFill>
                <a:schemeClr val="bg1"/>
              </a:solidFill>
              <a:latin typeface="PT Sans Narrow" panose="020B0506020203020204" pitchFamily="34" charset="-52"/>
            </a:endParaRPr>
          </a:p>
        </p:txBody>
      </p:sp>
      <p:sp>
        <p:nvSpPr>
          <p:cNvPr id="12" name="Прямоугольник: скругленные углы 11">
            <a:extLst>
              <a:ext uri="{FF2B5EF4-FFF2-40B4-BE49-F238E27FC236}">
                <a16:creationId xmlns:a16="http://schemas.microsoft.com/office/drawing/2014/main" id="{8201356D-67FF-9121-9B40-87611B6CE25B}"/>
              </a:ext>
            </a:extLst>
          </p:cNvPr>
          <p:cNvSpPr/>
          <p:nvPr/>
        </p:nvSpPr>
        <p:spPr>
          <a:xfrm>
            <a:off x="28863965" y="8813282"/>
            <a:ext cx="13339320" cy="8673588"/>
          </a:xfrm>
          <a:prstGeom prst="roundRect">
            <a:avLst>
              <a:gd name="adj" fmla="val 5429"/>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432000" rIns="612000" bIns="610771" numCol="1"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16" name="TextBox 15">
            <a:extLst>
              <a:ext uri="{FF2B5EF4-FFF2-40B4-BE49-F238E27FC236}">
                <a16:creationId xmlns:a16="http://schemas.microsoft.com/office/drawing/2014/main" id="{97B367EE-8A9E-33F5-CF1F-FE49C021FBA1}"/>
              </a:ext>
            </a:extLst>
          </p:cNvPr>
          <p:cNvSpPr txBox="1"/>
          <p:nvPr/>
        </p:nvSpPr>
        <p:spPr>
          <a:xfrm>
            <a:off x="29501431" y="7350100"/>
            <a:ext cx="11811456" cy="1323439"/>
          </a:xfrm>
          <a:prstGeom prst="rect">
            <a:avLst/>
          </a:prstGeom>
          <a:noFill/>
        </p:spPr>
        <p:txBody>
          <a:bodyPr wrap="square" rtlCol="0">
            <a:spAutoFit/>
          </a:bodyPr>
          <a:lstStyle/>
          <a:p>
            <a:r>
              <a:rPr lang="en-US" sz="8000" dirty="0">
                <a:solidFill>
                  <a:schemeClr val="bg1"/>
                </a:solidFill>
                <a:latin typeface="PT Sans Narrow" panose="020B0506020203020204" pitchFamily="34" charset="-52"/>
              </a:rPr>
              <a:t>Aim and objectives</a:t>
            </a:r>
            <a:endParaRPr lang="ru-RU" sz="8000" dirty="0">
              <a:solidFill>
                <a:schemeClr val="bg1"/>
              </a:solidFill>
              <a:latin typeface="PT Sans Narrow" panose="020B0506020203020204" pitchFamily="34" charset="-52"/>
            </a:endParaRPr>
          </a:p>
        </p:txBody>
      </p:sp>
      <p:pic>
        <p:nvPicPr>
          <p:cNvPr id="17" name="Рисунок 16"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15D7153B-CF77-EFD3-2B11-536E8B697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5993" y="7880230"/>
            <a:ext cx="13484429" cy="8485783"/>
          </a:xfrm>
          <a:prstGeom prst="rect">
            <a:avLst/>
          </a:prstGeom>
        </p:spPr>
      </p:pic>
      <p:sp>
        <p:nvSpPr>
          <p:cNvPr id="19" name="TextBox 18">
            <a:extLst>
              <a:ext uri="{FF2B5EF4-FFF2-40B4-BE49-F238E27FC236}">
                <a16:creationId xmlns:a16="http://schemas.microsoft.com/office/drawing/2014/main" id="{BCF9C39C-99D7-6EC2-AEFE-3C36E7F90B62}"/>
              </a:ext>
            </a:extLst>
          </p:cNvPr>
          <p:cNvSpPr txBox="1"/>
          <p:nvPr/>
        </p:nvSpPr>
        <p:spPr>
          <a:xfrm>
            <a:off x="1460246" y="14755921"/>
            <a:ext cx="12179937" cy="1323439"/>
          </a:xfrm>
          <a:prstGeom prst="rect">
            <a:avLst/>
          </a:prstGeom>
          <a:noFill/>
        </p:spPr>
        <p:txBody>
          <a:bodyPr wrap="square" rtlCol="0">
            <a:spAutoFit/>
          </a:bodyPr>
          <a:lstStyle/>
          <a:p>
            <a:r>
              <a:rPr lang="en-US" sz="8000" dirty="0">
                <a:solidFill>
                  <a:schemeClr val="bg1"/>
                </a:solidFill>
                <a:latin typeface="PT Sans Narrow" panose="020B0506020203020204" pitchFamily="34" charset="-52"/>
              </a:rPr>
              <a:t>Results</a:t>
            </a:r>
            <a:endParaRPr lang="ru-RU" sz="8000" dirty="0">
              <a:solidFill>
                <a:schemeClr val="bg1"/>
              </a:solidFill>
              <a:latin typeface="PT Sans Narrow" panose="020B0506020203020204" pitchFamily="34" charset="-52"/>
            </a:endParaRPr>
          </a:p>
        </p:txBody>
      </p:sp>
      <p:grpSp>
        <p:nvGrpSpPr>
          <p:cNvPr id="20" name="Группа 19">
            <a:extLst>
              <a:ext uri="{FF2B5EF4-FFF2-40B4-BE49-F238E27FC236}">
                <a16:creationId xmlns:a16="http://schemas.microsoft.com/office/drawing/2014/main" id="{C7EA2683-73D0-774D-9CED-E3EA05560103}"/>
              </a:ext>
            </a:extLst>
          </p:cNvPr>
          <p:cNvGrpSpPr/>
          <p:nvPr/>
        </p:nvGrpSpPr>
        <p:grpSpPr>
          <a:xfrm>
            <a:off x="874701" y="16480314"/>
            <a:ext cx="26709699" cy="12877049"/>
            <a:chOff x="1141401" y="22808919"/>
            <a:chExt cx="26709699" cy="12877049"/>
          </a:xfrm>
        </p:grpSpPr>
        <p:sp>
          <p:nvSpPr>
            <p:cNvPr id="21" name="TextBox 20">
              <a:extLst>
                <a:ext uri="{FF2B5EF4-FFF2-40B4-BE49-F238E27FC236}">
                  <a16:creationId xmlns:a16="http://schemas.microsoft.com/office/drawing/2014/main" id="{F33511BB-422D-D964-7C7A-6D8343ED965B}"/>
                </a:ext>
              </a:extLst>
            </p:cNvPr>
            <p:cNvSpPr txBox="1"/>
            <p:nvPr/>
          </p:nvSpPr>
          <p:spPr>
            <a:xfrm>
              <a:off x="22424578" y="22985948"/>
              <a:ext cx="5426522" cy="2554545"/>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22" name="Рисунок 21">
              <a:extLst>
                <a:ext uri="{FF2B5EF4-FFF2-40B4-BE49-F238E27FC236}">
                  <a16:creationId xmlns:a16="http://schemas.microsoft.com/office/drawing/2014/main" id="{BBFD4D12-FA77-DEC0-482E-BE41BD5E51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23" name="TextBox 22">
              <a:extLst>
                <a:ext uri="{FF2B5EF4-FFF2-40B4-BE49-F238E27FC236}">
                  <a16:creationId xmlns:a16="http://schemas.microsoft.com/office/drawing/2014/main" id="{45601CFD-C92F-3275-6908-CB6A2BB6394F}"/>
                </a:ext>
              </a:extLst>
            </p:cNvPr>
            <p:cNvSpPr txBox="1"/>
            <p:nvPr/>
          </p:nvSpPr>
          <p:spPr>
            <a:xfrm>
              <a:off x="22424578" y="27471961"/>
              <a:ext cx="5426522" cy="2554545"/>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24" name="TextBox 23">
              <a:extLst>
                <a:ext uri="{FF2B5EF4-FFF2-40B4-BE49-F238E27FC236}">
                  <a16:creationId xmlns:a16="http://schemas.microsoft.com/office/drawing/2014/main" id="{D0D7AF54-EDAD-6301-0BCC-2A16673BA24D}"/>
                </a:ext>
              </a:extLst>
            </p:cNvPr>
            <p:cNvSpPr txBox="1"/>
            <p:nvPr/>
          </p:nvSpPr>
          <p:spPr>
            <a:xfrm>
              <a:off x="22424578" y="32579902"/>
              <a:ext cx="5426522" cy="2554545"/>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5" name="Прямоугольник: скругленные углы 24">
            <a:extLst>
              <a:ext uri="{FF2B5EF4-FFF2-40B4-BE49-F238E27FC236}">
                <a16:creationId xmlns:a16="http://schemas.microsoft.com/office/drawing/2014/main" id="{54A95A1D-4124-0309-CD9F-C62CB6F6A8AE}"/>
              </a:ext>
            </a:extLst>
          </p:cNvPr>
          <p:cNvSpPr/>
          <p:nvPr/>
        </p:nvSpPr>
        <p:spPr>
          <a:xfrm>
            <a:off x="28863965" y="19389095"/>
            <a:ext cx="13339318" cy="10318996"/>
          </a:xfrm>
          <a:prstGeom prst="roundRect">
            <a:avLst>
              <a:gd name="adj" fmla="val 4346"/>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800" dirty="0">
                <a:latin typeface="PT Sans" panose="020B0503020203020204" pitchFamily="34" charset="-52"/>
              </a:rPr>
              <a:t>DEP temporarily upregulated the mRNA expression level of the inflammatory cytokines IL-6 and IL-8 in BEAS-2B, A549, and </a:t>
            </a:r>
            <a:r>
              <a:rPr lang="en-US" sz="4800" dirty="0" err="1">
                <a:latin typeface="PT Sans" panose="020B0503020203020204" pitchFamily="34" charset="-52"/>
              </a:rPr>
              <a:t>EA.hy</a:t>
            </a:r>
            <a:r>
              <a:rPr lang="en-US" sz="4800" dirty="0">
                <a:latin typeface="PT Sans" panose="020B0503020203020204" pitchFamily="34" charset="-52"/>
              </a:rPr>
              <a:t> 926 cells.</a:t>
            </a:r>
          </a:p>
          <a:p>
            <a:pPr marL="685800" indent="-685800">
              <a:buFont typeface="Arial" panose="020B0604020202020204" pitchFamily="34" charset="0"/>
              <a:buChar char="•"/>
            </a:pPr>
            <a:r>
              <a:rPr lang="en-US" sz="48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800" dirty="0">
                <a:latin typeface="PT Sans" panose="020B0503020203020204" pitchFamily="34" charset="-52"/>
              </a:rPr>
              <a:t>DEP induced IL-6 release from all DEP-treated cells, while the IL-8 cytokine level remained unchanged.</a:t>
            </a:r>
            <a:endParaRPr lang="ru-RU" sz="4800" dirty="0">
              <a:latin typeface="PT Sans" panose="020B0503020203020204" pitchFamily="34" charset="-52"/>
            </a:endParaRPr>
          </a:p>
        </p:txBody>
      </p:sp>
      <p:sp>
        <p:nvSpPr>
          <p:cNvPr id="29" name="TextBox 28">
            <a:extLst>
              <a:ext uri="{FF2B5EF4-FFF2-40B4-BE49-F238E27FC236}">
                <a16:creationId xmlns:a16="http://schemas.microsoft.com/office/drawing/2014/main" id="{D1295C34-2454-FF02-8C9F-C20A0D88E8E1}"/>
              </a:ext>
            </a:extLst>
          </p:cNvPr>
          <p:cNvSpPr txBox="1"/>
          <p:nvPr/>
        </p:nvSpPr>
        <p:spPr>
          <a:xfrm>
            <a:off x="29501431" y="17951356"/>
            <a:ext cx="12162313" cy="1323439"/>
          </a:xfrm>
          <a:prstGeom prst="rect">
            <a:avLst/>
          </a:prstGeom>
          <a:noFill/>
        </p:spPr>
        <p:txBody>
          <a:bodyPr wrap="square" rtlCol="0">
            <a:spAutoFit/>
          </a:bodyPr>
          <a:lstStyle/>
          <a:p>
            <a:r>
              <a:rPr lang="en-US" sz="8000" dirty="0">
                <a:solidFill>
                  <a:schemeClr val="bg1"/>
                </a:solidFill>
                <a:latin typeface="PT Sans Narrow" panose="020B0506020203020204" pitchFamily="34" charset="-52"/>
              </a:rPr>
              <a:t>Conclusions</a:t>
            </a:r>
            <a:endParaRPr lang="ru-RU" sz="8000" dirty="0">
              <a:solidFill>
                <a:schemeClr val="bg1"/>
              </a:solidFill>
              <a:latin typeface="PT Sans Narrow" panose="020B0506020203020204" pitchFamily="34" charset="-52"/>
            </a:endParaRPr>
          </a:p>
        </p:txBody>
      </p:sp>
      <p:sp>
        <p:nvSpPr>
          <p:cNvPr id="30" name="TextBox 29">
            <a:extLst>
              <a:ext uri="{FF2B5EF4-FFF2-40B4-BE49-F238E27FC236}">
                <a16:creationId xmlns:a16="http://schemas.microsoft.com/office/drawing/2014/main" id="{95D00BA3-8953-82A8-C34D-DB4A58F157FD}"/>
              </a:ext>
            </a:extLst>
          </p:cNvPr>
          <p:cNvSpPr txBox="1"/>
          <p:nvPr/>
        </p:nvSpPr>
        <p:spPr>
          <a:xfrm>
            <a:off x="1460246" y="7350100"/>
            <a:ext cx="12699310" cy="1323439"/>
          </a:xfrm>
          <a:prstGeom prst="rect">
            <a:avLst/>
          </a:prstGeom>
          <a:noFill/>
        </p:spPr>
        <p:txBody>
          <a:bodyPr wrap="square" rtlCol="0">
            <a:spAutoFit/>
          </a:bodyPr>
          <a:lstStyle/>
          <a:p>
            <a:r>
              <a:rPr lang="en-US" sz="8000" dirty="0">
                <a:solidFill>
                  <a:schemeClr val="bg1"/>
                </a:solidFill>
                <a:latin typeface="PT Sans Narrow" panose="020B0506020203020204" pitchFamily="34" charset="-52"/>
              </a:rPr>
              <a:t>Introduction</a:t>
            </a:r>
            <a:endParaRPr lang="ru-RU" sz="8000" dirty="0">
              <a:solidFill>
                <a:schemeClr val="bg1"/>
              </a:solidFill>
              <a:latin typeface="PT Sans Narrow" panose="020B0506020203020204" pitchFamily="34" charset="-52"/>
            </a:endParaRPr>
          </a:p>
        </p:txBody>
      </p:sp>
    </p:spTree>
    <p:extLst>
      <p:ext uri="{BB962C8B-B14F-4D97-AF65-F5344CB8AC3E}">
        <p14:creationId xmlns:p14="http://schemas.microsoft.com/office/powerpoint/2010/main" val="391738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2F7065-0CDD-75F5-00D2-395992E54B25}"/>
              </a:ext>
            </a:extLst>
          </p:cNvPr>
          <p:cNvSpPr txBox="1"/>
          <p:nvPr/>
        </p:nvSpPr>
        <p:spPr>
          <a:xfrm>
            <a:off x="21058267" y="21989142"/>
            <a:ext cx="9036961" cy="1569660"/>
          </a:xfrm>
          <a:prstGeom prst="rect">
            <a:avLst/>
          </a:prstGeom>
          <a:noFill/>
        </p:spPr>
        <p:txBody>
          <a:bodyPr wrap="none" rtlCol="0">
            <a:spAutoFit/>
          </a:bodyPr>
          <a:lstStyle/>
          <a:p>
            <a:r>
              <a:rPr lang="ru-RU" sz="9600" b="1" i="0" u="none" strike="noStrike" baseline="0" dirty="0">
                <a:latin typeface="PT Sans Narrow" panose="020B0506020203020204" pitchFamily="34" charset="-52"/>
              </a:rPr>
              <a:t>Заголовок 2 уровня</a:t>
            </a:r>
            <a:endParaRPr lang="ru-RU" sz="9600" dirty="0">
              <a:latin typeface="PT Sans Narrow" panose="020B0506020203020204" pitchFamily="34" charset="-52"/>
            </a:endParaRPr>
          </a:p>
        </p:txBody>
      </p:sp>
      <p:sp>
        <p:nvSpPr>
          <p:cNvPr id="15" name="Прямоугольник: скругленные углы 14">
            <a:extLst>
              <a:ext uri="{FF2B5EF4-FFF2-40B4-BE49-F238E27FC236}">
                <a16:creationId xmlns:a16="http://schemas.microsoft.com/office/drawing/2014/main" id="{36771A7E-7609-3CBE-72F0-AC6F1841DDEB}"/>
              </a:ext>
            </a:extLst>
          </p:cNvPr>
          <p:cNvSpPr/>
          <p:nvPr/>
        </p:nvSpPr>
        <p:spPr>
          <a:xfrm>
            <a:off x="457200" y="7119258"/>
            <a:ext cx="41724000" cy="22631399"/>
          </a:xfrm>
          <a:prstGeom prst="roundRect">
            <a:avLst>
              <a:gd name="adj" fmla="val 1933"/>
            </a:avLst>
          </a:prstGeom>
          <a:ln>
            <a:noFill/>
          </a:ln>
        </p:spPr>
        <p:style>
          <a:lnRef idx="2">
            <a:schemeClr val="accent3"/>
          </a:lnRef>
          <a:fillRef idx="1">
            <a:schemeClr val="lt1"/>
          </a:fillRef>
          <a:effectRef idx="0">
            <a:schemeClr val="accent3"/>
          </a:effectRef>
          <a:fontRef idx="minor">
            <a:schemeClr val="dk1"/>
          </a:fontRef>
        </p:style>
        <p:txBody>
          <a:bodyPr lIns="360000" tIns="360000" rIns="11520000" bIns="360000" rtlCol="0" anchor="ctr"/>
          <a:lstStyle/>
          <a:p>
            <a:pPr algn="just"/>
            <a:endParaRPr lang="ru-RU" sz="3200" dirty="0">
              <a:latin typeface="PT Sans" panose="020B0503020203020204" pitchFamily="34" charset="-52"/>
            </a:endParaRPr>
          </a:p>
        </p:txBody>
      </p:sp>
      <p:sp>
        <p:nvSpPr>
          <p:cNvPr id="5" name="Прямоугольник: скругленные углы 4">
            <a:extLst>
              <a:ext uri="{FF2B5EF4-FFF2-40B4-BE49-F238E27FC236}">
                <a16:creationId xmlns:a16="http://schemas.microsoft.com/office/drawing/2014/main" id="{D6985752-A98F-401B-3529-9124A5C2A587}"/>
              </a:ext>
            </a:extLst>
          </p:cNvPr>
          <p:cNvSpPr/>
          <p:nvPr/>
        </p:nvSpPr>
        <p:spPr>
          <a:xfrm>
            <a:off x="835252" y="8660882"/>
            <a:ext cx="16538348" cy="5600655"/>
          </a:xfrm>
          <a:prstGeom prst="roundRect">
            <a:avLst>
              <a:gd name="adj" fmla="val 5829"/>
            </a:avLst>
          </a:prstGeom>
          <a:ln>
            <a:noFill/>
          </a:ln>
        </p:spPr>
        <p:style>
          <a:lnRef idx="2">
            <a:schemeClr val="accent3"/>
          </a:lnRef>
          <a:fillRef idx="1">
            <a:schemeClr val="lt1"/>
          </a:fillRef>
          <a:effectRef idx="0">
            <a:schemeClr val="accent3"/>
          </a:effectRef>
          <a:fontRef idx="minor">
            <a:schemeClr val="dk1"/>
          </a:fontRef>
        </p:style>
        <p:txBody>
          <a:bodyPr lIns="610771" tIns="610771" rIns="610771" bIns="610771" rtlCol="0" anchor="ctr"/>
          <a:lstStyle/>
          <a:p>
            <a:pPr algn="just"/>
            <a:r>
              <a:rPr lang="en-US" sz="3200" dirty="0">
                <a:latin typeface="PT Sans" panose="020B0503020203020204" pitchFamily="34" charset="-52"/>
              </a:rPr>
              <a:t>Exposure to diesel exhaust particles (DEP) affects cell growth and differentiation and triggers inflammatory response. Inflammation induced by DEP underlies the pathogenesis of various diseases. Transcription factor Nrf2 is the main regulator of xenobiotic metabolism and antioxidant defense system of the cell. Activation of Nrf2 and upregulation of its target genes contribute to the reduction of inflammation. </a:t>
            </a:r>
            <a:endParaRPr lang="ru-RU" sz="3200" dirty="0">
              <a:latin typeface="PT Sans" panose="020B0503020203020204" pitchFamily="34" charset="-52"/>
            </a:endParaRPr>
          </a:p>
          <a:p>
            <a:pPr algn="just"/>
            <a:endParaRPr lang="ru-RU" sz="3200" dirty="0">
              <a:latin typeface="PT Sans" panose="020B0503020203020204" pitchFamily="34" charset="-52"/>
            </a:endParaRPr>
          </a:p>
          <a:p>
            <a:pPr algn="just"/>
            <a:r>
              <a:rPr lang="en-US" sz="3200" dirty="0">
                <a:latin typeface="PT Sans" panose="020B0503020203020204" pitchFamily="34" charset="-52"/>
              </a:rPr>
              <a:t>Previously it has been shown that DEP penetration can cause Nrf2 activation. There are many papers devoted to the effects of DEP on various epithelial cells, but to date there are no studies examining the effect of DEP on the Nrf2 response in endothelial cells.</a:t>
            </a:r>
            <a:endParaRPr lang="ru-RU" sz="3200" dirty="0">
              <a:latin typeface="PT Sans" panose="020B0503020203020204" pitchFamily="34" charset="-52"/>
            </a:endParaRPr>
          </a:p>
        </p:txBody>
      </p:sp>
      <p:sp>
        <p:nvSpPr>
          <p:cNvPr id="6" name="TextBox 5">
            <a:extLst>
              <a:ext uri="{FF2B5EF4-FFF2-40B4-BE49-F238E27FC236}">
                <a16:creationId xmlns:a16="http://schemas.microsoft.com/office/drawing/2014/main" id="{73405145-9DB1-DC4F-CCCD-2D717953A738}"/>
              </a:ext>
            </a:extLst>
          </p:cNvPr>
          <p:cNvSpPr txBox="1"/>
          <p:nvPr/>
        </p:nvSpPr>
        <p:spPr>
          <a:xfrm>
            <a:off x="17949191" y="7731100"/>
            <a:ext cx="11552240" cy="1323439"/>
          </a:xfrm>
          <a:prstGeom prst="rect">
            <a:avLst/>
          </a:prstGeom>
          <a:noFill/>
        </p:spPr>
        <p:txBody>
          <a:bodyPr wrap="square" rtlCol="0">
            <a:spAutoFit/>
          </a:bodyPr>
          <a:lstStyle/>
          <a:p>
            <a:r>
              <a:rPr lang="en-US" sz="8000" dirty="0">
                <a:latin typeface="PT Sans Narrow" panose="020B0506020203020204" pitchFamily="34" charset="-52"/>
              </a:rPr>
              <a:t>Materials and methods</a:t>
            </a:r>
            <a:endParaRPr lang="ru-RU" sz="8000" dirty="0">
              <a:latin typeface="PT Sans Narrow" panose="020B0506020203020204" pitchFamily="34" charset="-52"/>
            </a:endParaRPr>
          </a:p>
        </p:txBody>
      </p:sp>
      <p:sp>
        <p:nvSpPr>
          <p:cNvPr id="8" name="Прямоугольник: скругленные углы 7">
            <a:extLst>
              <a:ext uri="{FF2B5EF4-FFF2-40B4-BE49-F238E27FC236}">
                <a16:creationId xmlns:a16="http://schemas.microsoft.com/office/drawing/2014/main" id="{21B59570-56AA-53EC-CB44-25D9828E8681}"/>
              </a:ext>
            </a:extLst>
          </p:cNvPr>
          <p:cNvSpPr/>
          <p:nvPr/>
        </p:nvSpPr>
        <p:spPr>
          <a:xfrm>
            <a:off x="28863967" y="9102669"/>
            <a:ext cx="12699310" cy="8673588"/>
          </a:xfrm>
          <a:prstGeom prst="roundRect">
            <a:avLst>
              <a:gd name="adj" fmla="val 5195"/>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432000" rIns="612000" bIns="610771" numCol="1" spcCol="612000" rtlCol="0" anchor="t"/>
          <a:lstStyle/>
          <a:p>
            <a:r>
              <a:rPr lang="en-US" sz="4000" dirty="0">
                <a:latin typeface="PT Sans" panose="020B0503020203020204" pitchFamily="34" charset="-52"/>
              </a:rPr>
              <a:t>To study whether diesel particles induce inflammatory activation and Nrf2 response in the endothelial EA.hy926 line in comparison with other epithelial cells: A549 (lung carcinoma), BEAS-2B (bronchial epithelium). </a:t>
            </a:r>
            <a:endParaRPr lang="en-US" sz="3200" dirty="0">
              <a:latin typeface="PT Sans" panose="020B0503020203020204" pitchFamily="34" charset="-52"/>
            </a:endParaRPr>
          </a:p>
          <a:p>
            <a:endParaRPr lang="en-US" sz="3200" dirty="0">
              <a:latin typeface="PT Sans" panose="020B0503020203020204" pitchFamily="34" charset="-52"/>
            </a:endParaRPr>
          </a:p>
          <a:p>
            <a:endParaRPr lang="en-US" sz="3200" dirty="0">
              <a:latin typeface="PT Sans" panose="020B0503020203020204" pitchFamily="34" charset="-52"/>
            </a:endParaRP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a:t>
            </a:r>
            <a:r>
              <a:rPr lang="en-US" sz="3200" dirty="0" err="1">
                <a:latin typeface="PT Sans" panose="020B0503020203020204" pitchFamily="34" charset="-52"/>
              </a:rPr>
              <a:t>EA.hy</a:t>
            </a:r>
            <a:r>
              <a:rPr lang="en-US" sz="3200" dirty="0">
                <a:latin typeface="PT Sans" panose="020B0503020203020204" pitchFamily="34" charset="-52"/>
              </a:rPr>
              <a:t> 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measure mRNA levels for the Nrf2 targets NQO1 and HMOX1 in BEAS-2B, A549 and EA.hy926 cells treated with DEP</a:t>
            </a:r>
          </a:p>
          <a:p>
            <a:pPr marL="457200" indent="-457200" algn="just">
              <a:buFont typeface="Arial" panose="020B0604020202020204" pitchFamily="34" charset="0"/>
              <a:buChar char="•"/>
            </a:pPr>
            <a:r>
              <a:rPr lang="en-US" sz="3200" dirty="0">
                <a:latin typeface="PT Sans" panose="020B0503020203020204" pitchFamily="34" charset="-52"/>
              </a:rPr>
              <a:t>To evaluate relative cytokine IL-6 and IL-8 release in BEAS-2B, A549 and EA.hy926 cells treated with DEP</a:t>
            </a:r>
            <a:endParaRPr lang="ru-RU" sz="3200" dirty="0">
              <a:latin typeface="PT Sans" panose="020B0503020203020204" pitchFamily="34" charset="-52"/>
            </a:endParaRPr>
          </a:p>
        </p:txBody>
      </p:sp>
      <p:sp>
        <p:nvSpPr>
          <p:cNvPr id="9" name="TextBox 8">
            <a:extLst>
              <a:ext uri="{FF2B5EF4-FFF2-40B4-BE49-F238E27FC236}">
                <a16:creationId xmlns:a16="http://schemas.microsoft.com/office/drawing/2014/main" id="{E897826B-2542-F6F4-4004-4168F1AA916C}"/>
              </a:ext>
            </a:extLst>
          </p:cNvPr>
          <p:cNvSpPr txBox="1"/>
          <p:nvPr/>
        </p:nvSpPr>
        <p:spPr>
          <a:xfrm>
            <a:off x="29501431" y="7731100"/>
            <a:ext cx="11811456" cy="1323439"/>
          </a:xfrm>
          <a:prstGeom prst="rect">
            <a:avLst/>
          </a:prstGeom>
          <a:noFill/>
        </p:spPr>
        <p:txBody>
          <a:bodyPr wrap="square" rtlCol="0">
            <a:spAutoFit/>
          </a:bodyPr>
          <a:lstStyle/>
          <a:p>
            <a:r>
              <a:rPr lang="en-US" sz="8000" dirty="0">
                <a:latin typeface="PT Sans Narrow" panose="020B0506020203020204" pitchFamily="34" charset="-52"/>
              </a:rPr>
              <a:t>Aim and objectives</a:t>
            </a:r>
            <a:endParaRPr lang="ru-RU" sz="8000" dirty="0">
              <a:latin typeface="PT Sans Narrow" panose="020B0506020203020204" pitchFamily="34" charset="-52"/>
            </a:endParaRPr>
          </a:p>
        </p:txBody>
      </p:sp>
      <p:pic>
        <p:nvPicPr>
          <p:cNvPr id="10" name="Рисунок 9" descr="Изображение выглядит как Самоклеющийся листок, снимок экрана, текст, дизайн&#10;&#10;Автоматически созданное описание">
            <a:extLst>
              <a:ext uri="{FF2B5EF4-FFF2-40B4-BE49-F238E27FC236}">
                <a16:creationId xmlns:a16="http://schemas.microsoft.com/office/drawing/2014/main" id="{BA7EEA34-DE28-135F-D6A9-CF993F87A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0" y="8261231"/>
            <a:ext cx="13010405" cy="8187479"/>
          </a:xfrm>
          <a:prstGeom prst="rect">
            <a:avLst/>
          </a:prstGeom>
        </p:spPr>
      </p:pic>
      <p:sp>
        <p:nvSpPr>
          <p:cNvPr id="11" name="TextBox 10">
            <a:extLst>
              <a:ext uri="{FF2B5EF4-FFF2-40B4-BE49-F238E27FC236}">
                <a16:creationId xmlns:a16="http://schemas.microsoft.com/office/drawing/2014/main" id="{2116D3DF-6F2D-D273-A39F-18BDCFD027F8}"/>
              </a:ext>
            </a:extLst>
          </p:cNvPr>
          <p:cNvSpPr txBox="1"/>
          <p:nvPr/>
        </p:nvSpPr>
        <p:spPr>
          <a:xfrm>
            <a:off x="1460246" y="14755921"/>
            <a:ext cx="12179937" cy="1323439"/>
          </a:xfrm>
          <a:prstGeom prst="rect">
            <a:avLst/>
          </a:prstGeom>
          <a:noFill/>
        </p:spPr>
        <p:txBody>
          <a:bodyPr wrap="square" rtlCol="0">
            <a:spAutoFit/>
          </a:bodyPr>
          <a:lstStyle/>
          <a:p>
            <a:r>
              <a:rPr lang="en-US" sz="8000" dirty="0">
                <a:latin typeface="PT Sans Narrow" panose="020B0506020203020204" pitchFamily="34" charset="-52"/>
              </a:rPr>
              <a:t>Results</a:t>
            </a:r>
            <a:endParaRPr lang="ru-RU" sz="8000" dirty="0">
              <a:latin typeface="PT Sans Narrow" panose="020B0506020203020204" pitchFamily="34" charset="-52"/>
            </a:endParaRPr>
          </a:p>
        </p:txBody>
      </p:sp>
      <p:grpSp>
        <p:nvGrpSpPr>
          <p:cNvPr id="12" name="Группа 11">
            <a:extLst>
              <a:ext uri="{FF2B5EF4-FFF2-40B4-BE49-F238E27FC236}">
                <a16:creationId xmlns:a16="http://schemas.microsoft.com/office/drawing/2014/main" id="{99FCCF34-656B-8188-2F23-40968497545A}"/>
              </a:ext>
            </a:extLst>
          </p:cNvPr>
          <p:cNvGrpSpPr/>
          <p:nvPr/>
        </p:nvGrpSpPr>
        <p:grpSpPr>
          <a:xfrm>
            <a:off x="874701" y="16175514"/>
            <a:ext cx="26290599" cy="12877049"/>
            <a:chOff x="1141401" y="22808919"/>
            <a:chExt cx="26290599" cy="12877049"/>
          </a:xfrm>
        </p:grpSpPr>
        <p:sp>
          <p:nvSpPr>
            <p:cNvPr id="16" name="TextBox 15">
              <a:extLst>
                <a:ext uri="{FF2B5EF4-FFF2-40B4-BE49-F238E27FC236}">
                  <a16:creationId xmlns:a16="http://schemas.microsoft.com/office/drawing/2014/main" id="{442B8961-9CF4-5540-3B12-FCDFB9C2A8C0}"/>
                </a:ext>
              </a:extLst>
            </p:cNvPr>
            <p:cNvSpPr txBox="1"/>
            <p:nvPr/>
          </p:nvSpPr>
          <p:spPr>
            <a:xfrm>
              <a:off x="22424578" y="22985948"/>
              <a:ext cx="5007422" cy="2554545"/>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A: Relative mRNA level of IL-8, IL-6 and IL-1b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pic>
          <p:nvPicPr>
            <p:cNvPr id="17" name="Рисунок 16">
              <a:extLst>
                <a:ext uri="{FF2B5EF4-FFF2-40B4-BE49-F238E27FC236}">
                  <a16:creationId xmlns:a16="http://schemas.microsoft.com/office/drawing/2014/main" id="{8B173509-A02E-24B4-6BEE-31C019D5A1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401" y="22808919"/>
              <a:ext cx="20978291" cy="12877049"/>
            </a:xfrm>
            <a:prstGeom prst="rect">
              <a:avLst/>
            </a:prstGeom>
          </p:spPr>
        </p:pic>
        <p:sp>
          <p:nvSpPr>
            <p:cNvPr id="19" name="TextBox 18">
              <a:extLst>
                <a:ext uri="{FF2B5EF4-FFF2-40B4-BE49-F238E27FC236}">
                  <a16:creationId xmlns:a16="http://schemas.microsoft.com/office/drawing/2014/main" id="{DF1E1E08-B531-3112-7B21-8351B30B401D}"/>
                </a:ext>
              </a:extLst>
            </p:cNvPr>
            <p:cNvSpPr txBox="1"/>
            <p:nvPr/>
          </p:nvSpPr>
          <p:spPr>
            <a:xfrm>
              <a:off x="22424578" y="27471961"/>
              <a:ext cx="5007422" cy="2554545"/>
            </a:xfrm>
            <a:prstGeom prst="rect">
              <a:avLst/>
            </a:prstGeom>
            <a:noFill/>
          </p:spPr>
          <p:txBody>
            <a:bodyPr wrap="square" rtlCol="0">
              <a:spAutoFit/>
            </a:bodyPr>
            <a:lstStyle/>
            <a:p>
              <a:r>
                <a:rPr lang="en-US" sz="3200" dirty="0">
                  <a:latin typeface="PT Sans" panose="020B0503020203020204" pitchFamily="34" charset="-52"/>
                </a:rPr>
                <a:t>B: Relative mRNA level of Nrf2, HMOX1 and NQO1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qPCR.</a:t>
              </a:r>
              <a:endParaRPr lang="ru-RU" sz="3200" dirty="0">
                <a:latin typeface="PT Sans" panose="020B0503020203020204" pitchFamily="34" charset="-52"/>
              </a:endParaRPr>
            </a:p>
          </p:txBody>
        </p:sp>
        <p:sp>
          <p:nvSpPr>
            <p:cNvPr id="20" name="TextBox 19">
              <a:extLst>
                <a:ext uri="{FF2B5EF4-FFF2-40B4-BE49-F238E27FC236}">
                  <a16:creationId xmlns:a16="http://schemas.microsoft.com/office/drawing/2014/main" id="{EDEC7990-BCCD-5979-8806-96A8CFFDB0B6}"/>
                </a:ext>
              </a:extLst>
            </p:cNvPr>
            <p:cNvSpPr txBox="1"/>
            <p:nvPr/>
          </p:nvSpPr>
          <p:spPr>
            <a:xfrm>
              <a:off x="22424578" y="32579902"/>
              <a:ext cx="5007422" cy="3046988"/>
            </a:xfrm>
            <a:prstGeom prst="rect">
              <a:avLst/>
            </a:prstGeom>
            <a:noFill/>
          </p:spPr>
          <p:txBody>
            <a:bodyPr wrap="square" rtlCol="0">
              <a:spAutoFit/>
            </a:bodyPr>
            <a:lstStyle/>
            <a:p>
              <a:r>
                <a:rPr lang="en-US" sz="3200" i="1" dirty="0">
                  <a:latin typeface="PT Sans" panose="020B0503020203020204" pitchFamily="34" charset="-52"/>
                </a:rPr>
                <a:t>Fig.2 </a:t>
              </a:r>
              <a:r>
                <a:rPr lang="en-US" sz="3200" dirty="0">
                  <a:latin typeface="PT Sans" panose="020B0503020203020204" pitchFamily="34" charset="-52"/>
                </a:rPr>
                <a:t>C: Relative cytokines IL-8 and IL-6 level in BEAS-2B, A549 and </a:t>
              </a:r>
              <a:r>
                <a:rPr lang="en-US" sz="3200" dirty="0" err="1">
                  <a:latin typeface="PT Sans" panose="020B0503020203020204" pitchFamily="34" charset="-52"/>
                </a:rPr>
                <a:t>EA.hy</a:t>
              </a:r>
              <a:r>
                <a:rPr lang="en-US" sz="3200" dirty="0">
                  <a:latin typeface="PT Sans" panose="020B0503020203020204" pitchFamily="34" charset="-52"/>
                </a:rPr>
                <a:t> 926 cell lines determined by enzyme immunoassay (ELISA).</a:t>
              </a:r>
              <a:endParaRPr lang="ru-RU" sz="3200" dirty="0">
                <a:latin typeface="PT Sans" panose="020B0503020203020204" pitchFamily="34" charset="-52"/>
              </a:endParaRPr>
            </a:p>
          </p:txBody>
        </p:sp>
      </p:grpSp>
      <p:sp>
        <p:nvSpPr>
          <p:cNvPr id="21" name="Прямоугольник: скругленные углы 20">
            <a:extLst>
              <a:ext uri="{FF2B5EF4-FFF2-40B4-BE49-F238E27FC236}">
                <a16:creationId xmlns:a16="http://schemas.microsoft.com/office/drawing/2014/main" id="{03668F5C-77C4-C3EF-B742-C61F55585485}"/>
              </a:ext>
            </a:extLst>
          </p:cNvPr>
          <p:cNvSpPr/>
          <p:nvPr/>
        </p:nvSpPr>
        <p:spPr>
          <a:xfrm>
            <a:off x="28863965" y="19759668"/>
            <a:ext cx="12699311" cy="9292381"/>
          </a:xfrm>
          <a:prstGeom prst="roundRect">
            <a:avLst>
              <a:gd name="adj" fmla="val 4061"/>
            </a:avLst>
          </a:prstGeom>
          <a:solidFill>
            <a:srgbClr val="B6D7A8"/>
          </a:solidFill>
          <a:ln>
            <a:noFill/>
          </a:ln>
        </p:spPr>
        <p:style>
          <a:lnRef idx="2">
            <a:schemeClr val="accent3"/>
          </a:lnRef>
          <a:fillRef idx="1">
            <a:schemeClr val="lt1"/>
          </a:fillRef>
          <a:effectRef idx="0">
            <a:schemeClr val="accent3"/>
          </a:effectRef>
          <a:fontRef idx="minor">
            <a:schemeClr val="dk1"/>
          </a:fontRef>
        </p:style>
        <p:txBody>
          <a:bodyPr lIns="610771" tIns="610771" rIns="612000" bIns="610771" numCol="1" spcCol="612000" rtlCol="0" anchor="t"/>
          <a:lstStyle/>
          <a:p>
            <a:pPr marL="685800" indent="-685800">
              <a:buFont typeface="Arial" panose="020B0604020202020204" pitchFamily="34" charset="0"/>
              <a:buChar char="•"/>
            </a:pPr>
            <a:r>
              <a:rPr lang="en-US" sz="4500" dirty="0">
                <a:latin typeface="PT Sans" panose="020B0503020203020204" pitchFamily="34" charset="-52"/>
              </a:rPr>
              <a:t>DEP temporarily upregulated the mRNA expression level of the inflammatory cytokines IL-6 and IL-8 in BEAS-2B, A549, and </a:t>
            </a:r>
            <a:r>
              <a:rPr lang="en-US" sz="4500" dirty="0" err="1">
                <a:latin typeface="PT Sans" panose="020B0503020203020204" pitchFamily="34" charset="-52"/>
              </a:rPr>
              <a:t>EA.hy</a:t>
            </a:r>
            <a:r>
              <a:rPr lang="en-US" sz="4500" dirty="0">
                <a:latin typeface="PT Sans" panose="020B0503020203020204" pitchFamily="34" charset="-52"/>
              </a:rPr>
              <a:t> 926 cells.</a:t>
            </a:r>
          </a:p>
          <a:p>
            <a:pPr marL="685800" indent="-685800">
              <a:buFont typeface="Arial" panose="020B0604020202020204" pitchFamily="34" charset="0"/>
              <a:buChar char="•"/>
            </a:pPr>
            <a:r>
              <a:rPr lang="en-US" sz="4500" dirty="0">
                <a:latin typeface="PT Sans" panose="020B0503020203020204" pitchFamily="34" charset="-52"/>
              </a:rPr>
              <a:t>The mRNA expression of the Nrf2 targets NQO1 and HMOX1 also increased in these DEP-treated cells; however, the mRNA for the Nrf2 gene remained unchanged.</a:t>
            </a:r>
          </a:p>
          <a:p>
            <a:pPr marL="685800" indent="-685800">
              <a:buFont typeface="Arial" panose="020B0604020202020204" pitchFamily="34" charset="0"/>
              <a:buChar char="•"/>
            </a:pPr>
            <a:r>
              <a:rPr lang="en-US" sz="4500" dirty="0">
                <a:latin typeface="PT Sans" panose="020B0503020203020204" pitchFamily="34" charset="-52"/>
              </a:rPr>
              <a:t>DEP induced IL-6 release from all DEP-treated cells, while the IL-8 cytokine level remained unchanged.</a:t>
            </a:r>
            <a:endParaRPr lang="ru-RU" sz="4500" dirty="0">
              <a:latin typeface="PT Sans" panose="020B0503020203020204" pitchFamily="34" charset="-52"/>
            </a:endParaRPr>
          </a:p>
        </p:txBody>
      </p:sp>
      <p:sp>
        <p:nvSpPr>
          <p:cNvPr id="22" name="TextBox 21">
            <a:extLst>
              <a:ext uri="{FF2B5EF4-FFF2-40B4-BE49-F238E27FC236}">
                <a16:creationId xmlns:a16="http://schemas.microsoft.com/office/drawing/2014/main" id="{FBD16FBB-0F3A-5071-6610-8521EC5B70CC}"/>
              </a:ext>
            </a:extLst>
          </p:cNvPr>
          <p:cNvSpPr txBox="1"/>
          <p:nvPr/>
        </p:nvSpPr>
        <p:spPr>
          <a:xfrm>
            <a:off x="29501431" y="18370456"/>
            <a:ext cx="12162313" cy="1323439"/>
          </a:xfrm>
          <a:prstGeom prst="rect">
            <a:avLst/>
          </a:prstGeom>
          <a:noFill/>
        </p:spPr>
        <p:txBody>
          <a:bodyPr wrap="square" rtlCol="0">
            <a:spAutoFit/>
          </a:bodyPr>
          <a:lstStyle/>
          <a:p>
            <a:r>
              <a:rPr lang="en-US" sz="8000" dirty="0">
                <a:latin typeface="PT Sans Narrow" panose="020B0506020203020204" pitchFamily="34" charset="-52"/>
              </a:rPr>
              <a:t>Conclusions</a:t>
            </a:r>
            <a:endParaRPr lang="ru-RU" sz="8000" dirty="0">
              <a:latin typeface="PT Sans Narrow" panose="020B0506020203020204" pitchFamily="34" charset="-52"/>
            </a:endParaRPr>
          </a:p>
        </p:txBody>
      </p:sp>
      <p:sp>
        <p:nvSpPr>
          <p:cNvPr id="23" name="TextBox 22">
            <a:extLst>
              <a:ext uri="{FF2B5EF4-FFF2-40B4-BE49-F238E27FC236}">
                <a16:creationId xmlns:a16="http://schemas.microsoft.com/office/drawing/2014/main" id="{3202B760-365D-0F5F-83B9-CDBDC5C58451}"/>
              </a:ext>
            </a:extLst>
          </p:cNvPr>
          <p:cNvSpPr txBox="1"/>
          <p:nvPr/>
        </p:nvSpPr>
        <p:spPr>
          <a:xfrm>
            <a:off x="1460246" y="7731100"/>
            <a:ext cx="12699310" cy="1323439"/>
          </a:xfrm>
          <a:prstGeom prst="rect">
            <a:avLst/>
          </a:prstGeom>
          <a:noFill/>
        </p:spPr>
        <p:txBody>
          <a:bodyPr wrap="square" rtlCol="0">
            <a:spAutoFit/>
          </a:bodyPr>
          <a:lstStyle/>
          <a:p>
            <a:r>
              <a:rPr lang="en-US" sz="8000" dirty="0">
                <a:latin typeface="PT Sans Narrow" panose="020B0506020203020204" pitchFamily="34" charset="-52"/>
              </a:rPr>
              <a:t>Introduction</a:t>
            </a:r>
            <a:endParaRPr lang="ru-RU" sz="8000" dirty="0">
              <a:latin typeface="PT Sans Narrow" panose="020B0506020203020204" pitchFamily="34" charset="-52"/>
            </a:endParaRPr>
          </a:p>
        </p:txBody>
      </p:sp>
      <p:sp>
        <p:nvSpPr>
          <p:cNvPr id="25" name="TextBox 24">
            <a:extLst>
              <a:ext uri="{FF2B5EF4-FFF2-40B4-BE49-F238E27FC236}">
                <a16:creationId xmlns:a16="http://schemas.microsoft.com/office/drawing/2014/main" id="{DEC82F2E-C711-D175-240B-EB4015F2CA5F}"/>
              </a:ext>
            </a:extLst>
          </p:cNvPr>
          <p:cNvSpPr txBox="1"/>
          <p:nvPr/>
        </p:nvSpPr>
        <p:spPr>
          <a:xfrm>
            <a:off x="11619512" y="1223163"/>
            <a:ext cx="29795187" cy="4606389"/>
          </a:xfrm>
          <a:prstGeom prst="rect">
            <a:avLst/>
          </a:prstGeom>
          <a:noFill/>
        </p:spPr>
        <p:txBody>
          <a:bodyPr wrap="square" rtlCol="0" anchor="ctr">
            <a:spAutoFit/>
          </a:bodyPr>
          <a:lstStyle/>
          <a:p>
            <a:pPr algn="l"/>
            <a:r>
              <a:rPr lang="en-US" sz="8000" b="1" dirty="0">
                <a:solidFill>
                  <a:schemeClr val="bg2">
                    <a:lumMod val="10000"/>
                  </a:schemeClr>
                </a:solidFill>
                <a:latin typeface="PT Sans Narrow" panose="020B0506020203020204" pitchFamily="34" charset="-52"/>
              </a:rPr>
              <a:t>Pro-inflammatory activation and Nrf2 induction in human</a:t>
            </a:r>
            <a:r>
              <a:rPr lang="ru-RU" sz="8000" b="1" dirty="0">
                <a:solidFill>
                  <a:schemeClr val="bg2">
                    <a:lumMod val="10000"/>
                  </a:schemeClr>
                </a:solidFill>
                <a:latin typeface="PT Sans Narrow" panose="020B0506020203020204" pitchFamily="34" charset="-52"/>
              </a:rPr>
              <a:t> </a:t>
            </a:r>
            <a:r>
              <a:rPr lang="en-US" sz="8000" b="1" dirty="0">
                <a:solidFill>
                  <a:schemeClr val="bg2">
                    <a:lumMod val="10000"/>
                  </a:schemeClr>
                </a:solidFill>
                <a:latin typeface="PT Sans Narrow" panose="020B0506020203020204" pitchFamily="34" charset="-52"/>
              </a:rPr>
              <a:t>epithelial cells exposed to diesel exhaust particles</a:t>
            </a:r>
            <a:endParaRPr lang="ru-RU" sz="8000" b="1" dirty="0">
              <a:solidFill>
                <a:schemeClr val="bg2">
                  <a:lumMod val="10000"/>
                </a:schemeClr>
              </a:solidFill>
              <a:latin typeface="PT Sans Narrow" panose="020B0506020203020204" pitchFamily="34" charset="-52"/>
            </a:endParaRPr>
          </a:p>
          <a:p>
            <a:pPr algn="l"/>
            <a:r>
              <a:rPr lang="en-US" sz="4800" dirty="0">
                <a:solidFill>
                  <a:schemeClr val="bg2">
                    <a:lumMod val="10000"/>
                  </a:schemeClr>
                </a:solidFill>
                <a:latin typeface="PT Sans Narrow" panose="020B0506020203020204" pitchFamily="34" charset="-52"/>
              </a:rPr>
              <a:t>Anna A. Dashkevich</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(anna.dash.221@gmail.com) Tutors: Ludmila A. Zinovkina</a:t>
            </a:r>
            <a:r>
              <a:rPr lang="en-US" sz="4800" baseline="30000" dirty="0">
                <a:solidFill>
                  <a:schemeClr val="bg2">
                    <a:lumMod val="10000"/>
                  </a:schemeClr>
                </a:solidFill>
                <a:latin typeface="PT Sans Narrow" panose="020B0506020203020204" pitchFamily="34" charset="-52"/>
              </a:rPr>
              <a:t>1</a:t>
            </a:r>
            <a:r>
              <a:rPr lang="en-US" sz="4800" dirty="0">
                <a:solidFill>
                  <a:schemeClr val="bg2">
                    <a:lumMod val="10000"/>
                  </a:schemeClr>
                </a:solidFill>
                <a:latin typeface="PT Sans Narrow" panose="020B0506020203020204" pitchFamily="34" charset="-52"/>
              </a:rPr>
              <a:t>, Roman A. </a:t>
            </a:r>
            <a:r>
              <a:rPr lang="en-US" sz="4800" dirty="0" err="1">
                <a:solidFill>
                  <a:schemeClr val="bg2">
                    <a:lumMod val="10000"/>
                  </a:schemeClr>
                </a:solidFill>
                <a:latin typeface="PT Sans Narrow" panose="020B0506020203020204" pitchFamily="34" charset="-52"/>
              </a:rPr>
              <a:t>Zinovkin</a:t>
            </a:r>
            <a:r>
              <a:rPr lang="ru-RU" sz="4800" baseline="30000" dirty="0">
                <a:solidFill>
                  <a:schemeClr val="bg2">
                    <a:lumMod val="10000"/>
                  </a:schemeClr>
                </a:solidFill>
                <a:latin typeface="PT Sans Narrow" panose="020B0506020203020204" pitchFamily="34" charset="-52"/>
              </a:rPr>
              <a:t>2</a:t>
            </a:r>
            <a:endParaRPr lang="ru-RU" sz="4800" dirty="0">
              <a:solidFill>
                <a:schemeClr val="bg2">
                  <a:lumMod val="10000"/>
                </a:schemeClr>
              </a:solidFill>
              <a:latin typeface="PT Sans Narrow" panose="020B0506020203020204" pitchFamily="34" charset="-52"/>
            </a:endParaRPr>
          </a:p>
          <a:p>
            <a:pPr algn="l"/>
            <a:endParaRPr lang="ru-RU" sz="3200" baseline="30000" dirty="0">
              <a:solidFill>
                <a:schemeClr val="bg2">
                  <a:lumMod val="10000"/>
                </a:schemeClr>
              </a:solidFill>
              <a:latin typeface="PT Sans Narrow" panose="020B0506020203020204" pitchFamily="34" charset="-52"/>
            </a:endParaRPr>
          </a:p>
          <a:p>
            <a:pPr algn="l"/>
            <a:r>
              <a:rPr lang="en-US" sz="3200" baseline="30000" dirty="0">
                <a:solidFill>
                  <a:schemeClr val="bg2">
                    <a:lumMod val="10000"/>
                  </a:schemeClr>
                </a:solidFill>
                <a:latin typeface="PT Sans Narrow" panose="020B0506020203020204" pitchFamily="34" charset="-52"/>
              </a:rPr>
              <a:t>1</a:t>
            </a:r>
            <a:r>
              <a:rPr lang="en-US" sz="3200" dirty="0">
                <a:solidFill>
                  <a:schemeClr val="bg2">
                    <a:lumMod val="10000"/>
                  </a:schemeClr>
                </a:solidFill>
                <a:latin typeface="PT Sans Narrow" panose="020B0506020203020204" pitchFamily="34" charset="-52"/>
              </a:rPr>
              <a:t> Faculty of Bioengineering and Bioinformatics, Lomonosov Moscow State University, Moscow, Russia</a:t>
            </a:r>
          </a:p>
          <a:p>
            <a:pPr algn="l"/>
            <a:r>
              <a:rPr lang="ru-RU" sz="3200" baseline="30000" dirty="0">
                <a:solidFill>
                  <a:schemeClr val="bg2">
                    <a:lumMod val="10000"/>
                  </a:schemeClr>
                </a:solidFill>
                <a:latin typeface="PT Sans Narrow" panose="020B0506020203020204" pitchFamily="34" charset="-52"/>
              </a:rPr>
              <a:t>2</a:t>
            </a:r>
            <a:r>
              <a:rPr lang="en-US" sz="3200" dirty="0">
                <a:solidFill>
                  <a:schemeClr val="bg2">
                    <a:lumMod val="10000"/>
                  </a:schemeClr>
                </a:solidFill>
                <a:latin typeface="PT Sans Narrow" panose="020B0506020203020204" pitchFamily="34" charset="-52"/>
              </a:rPr>
              <a:t> A. N. </a:t>
            </a:r>
            <a:r>
              <a:rPr lang="en-US" sz="3200" dirty="0" err="1">
                <a:solidFill>
                  <a:schemeClr val="bg2">
                    <a:lumMod val="10000"/>
                  </a:schemeClr>
                </a:solidFill>
                <a:latin typeface="PT Sans Narrow" panose="020B0506020203020204" pitchFamily="34" charset="-52"/>
              </a:rPr>
              <a:t>Belozersky</a:t>
            </a:r>
            <a:r>
              <a:rPr lang="en-US" sz="3200" dirty="0">
                <a:solidFill>
                  <a:schemeClr val="bg2">
                    <a:lumMod val="10000"/>
                  </a:schemeClr>
                </a:solidFill>
                <a:latin typeface="PT Sans Narrow" panose="020B0506020203020204" pitchFamily="34" charset="-52"/>
              </a:rPr>
              <a:t> Institute of </a:t>
            </a:r>
            <a:r>
              <a:rPr lang="en-US" sz="3200" dirty="0" err="1">
                <a:solidFill>
                  <a:schemeClr val="bg2">
                    <a:lumMod val="10000"/>
                  </a:schemeClr>
                </a:solidFill>
                <a:latin typeface="PT Sans Narrow" panose="020B0506020203020204" pitchFamily="34" charset="-52"/>
              </a:rPr>
              <a:t>Physico</a:t>
            </a:r>
            <a:r>
              <a:rPr lang="en-US" sz="3200" dirty="0">
                <a:solidFill>
                  <a:schemeClr val="bg2">
                    <a:lumMod val="10000"/>
                  </a:schemeClr>
                </a:solidFill>
                <a:latin typeface="PT Sans Narrow" panose="020B0506020203020204" pitchFamily="34" charset="-52"/>
              </a:rPr>
              <a:t>-Chemical Biology, Lomonosov Moscow State University, Moscow, Russia</a:t>
            </a:r>
            <a:endParaRPr lang="ru-RU" sz="3200" b="1" dirty="0">
              <a:solidFill>
                <a:schemeClr val="bg2">
                  <a:lumMod val="10000"/>
                </a:schemeClr>
              </a:solidFill>
              <a:latin typeface="PT Sans Narrow" panose="020B0506020203020204" pitchFamily="34" charset="-52"/>
            </a:endParaRPr>
          </a:p>
        </p:txBody>
      </p:sp>
    </p:spTree>
    <p:extLst>
      <p:ext uri="{BB962C8B-B14F-4D97-AF65-F5344CB8AC3E}">
        <p14:creationId xmlns:p14="http://schemas.microsoft.com/office/powerpoint/2010/main" val="388133631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1536</TotalTime>
  <Words>2205</Words>
  <Application>Microsoft Office PowerPoint</Application>
  <PresentationFormat>Произвольный</PresentationFormat>
  <Paragraphs>144</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Calibri Light</vt:lpstr>
      <vt:lpstr>PT Sans</vt:lpstr>
      <vt:lpstr>PT Sans Narrow</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Dissertation department</dc:creator>
  <cp:lastModifiedBy>Dissertation department</cp:lastModifiedBy>
  <cp:revision>76</cp:revision>
  <dcterms:created xsi:type="dcterms:W3CDTF">2023-06-30T09:44:58Z</dcterms:created>
  <dcterms:modified xsi:type="dcterms:W3CDTF">2023-07-01T11:48:50Z</dcterms:modified>
</cp:coreProperties>
</file>